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4"/>
  </p:sldMasterIdLst>
  <p:notesMasterIdLst>
    <p:notesMasterId r:id="rId10"/>
  </p:notesMasterIdLst>
  <p:sldIdLst>
    <p:sldId id="284" r:id="rId5"/>
    <p:sldId id="285" r:id="rId6"/>
    <p:sldId id="286" r:id="rId7"/>
    <p:sldId id="287" r:id="rId8"/>
    <p:sldId id="289" r:id="rId9"/>
  </p:sldIdLst>
  <p:sldSz cx="7543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" userDrawn="1">
          <p15:clr>
            <a:srgbClr val="A4A3A4"/>
          </p15:clr>
        </p15:guide>
        <p15:guide id="4" orient="horz" pos="3144" userDrawn="1">
          <p15:clr>
            <a:srgbClr val="A4A3A4"/>
          </p15:clr>
        </p15:guide>
        <p15:guide id="5" orient="horz" pos="840" userDrawn="1">
          <p15:clr>
            <a:srgbClr val="A4A3A4"/>
          </p15:clr>
        </p15:guide>
        <p15:guide id="7" orient="horz" pos="3720" userDrawn="1">
          <p15:clr>
            <a:srgbClr val="A4A3A4"/>
          </p15:clr>
        </p15:guide>
        <p15:guide id="8" pos="218" userDrawn="1">
          <p15:clr>
            <a:srgbClr val="A4A3A4"/>
          </p15:clr>
        </p15:guide>
        <p15:guide id="9" pos="4536" userDrawn="1">
          <p15:clr>
            <a:srgbClr val="A4A3A4"/>
          </p15:clr>
        </p15:guide>
        <p15:guide id="12" orient="horz" pos="1536" userDrawn="1">
          <p15:clr>
            <a:srgbClr val="A4A3A4"/>
          </p15:clr>
        </p15:guide>
        <p15:guide id="13" pos="1728" userDrawn="1">
          <p15:clr>
            <a:srgbClr val="A4A3A4"/>
          </p15:clr>
        </p15:guide>
        <p15:guide id="14" pos="1536" userDrawn="1">
          <p15:clr>
            <a:srgbClr val="A4A3A4"/>
          </p15:clr>
        </p15:guide>
        <p15:guide id="15" pos="2616" userDrawn="1">
          <p15:clr>
            <a:srgbClr val="A4A3A4"/>
          </p15:clr>
        </p15:guide>
        <p15:guide id="16" pos="3048" userDrawn="1">
          <p15:clr>
            <a:srgbClr val="A4A3A4"/>
          </p15:clr>
        </p15:guide>
        <p15:guide id="17" orient="horz" pos="648" userDrawn="1">
          <p15:clr>
            <a:srgbClr val="A4A3A4"/>
          </p15:clr>
        </p15:guide>
        <p15:guide id="18" orient="horz" pos="1344" userDrawn="1">
          <p15:clr>
            <a:srgbClr val="A4A3A4"/>
          </p15:clr>
        </p15:guide>
        <p15:guide id="19" orient="horz" pos="5448" userDrawn="1">
          <p15:clr>
            <a:srgbClr val="A4A3A4"/>
          </p15:clr>
        </p15:guide>
        <p15:guide id="20" orient="horz" pos="1728" userDrawn="1">
          <p15:clr>
            <a:srgbClr val="A4A3A4"/>
          </p15:clr>
        </p15:guide>
        <p15:guide id="21" orient="horz" pos="2280" userDrawn="1">
          <p15:clr>
            <a:srgbClr val="A4A3A4"/>
          </p15:clr>
        </p15:guide>
        <p15:guide id="22" orient="horz" pos="5400" userDrawn="1">
          <p15:clr>
            <a:srgbClr val="A4A3A4"/>
          </p15:clr>
        </p15:guide>
        <p15:guide id="23" pos="576" userDrawn="1">
          <p15:clr>
            <a:srgbClr val="A4A3A4"/>
          </p15:clr>
        </p15:guide>
        <p15:guide id="24" pos="2376" userDrawn="1">
          <p15:clr>
            <a:srgbClr val="A4A3A4"/>
          </p15:clr>
        </p15:guide>
        <p15:guide id="25" pos="3312" userDrawn="1">
          <p15:clr>
            <a:srgbClr val="A4A3A4"/>
          </p15:clr>
        </p15:guide>
        <p15:guide id="26" pos="3672" userDrawn="1">
          <p15:clr>
            <a:srgbClr val="A4A3A4"/>
          </p15:clr>
        </p15:guide>
        <p15:guide id="27" pos="3984" userDrawn="1">
          <p15:clr>
            <a:srgbClr val="A4A3A4"/>
          </p15:clr>
        </p15:guide>
        <p15:guide id="28" pos="4224" userDrawn="1">
          <p15:clr>
            <a:srgbClr val="A4A3A4"/>
          </p15:clr>
        </p15:guide>
        <p15:guide id="29" pos="115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4A6815-7047-152A-7614-527A41B3A6D1}" name="Lauren Machtinger" initials="LM" userId="S::l.machtinger@interceptgroup.com::4535f638-706c-47a0-835d-b1693c81b1d3" providerId="AD"/>
  <p188:author id="{3D9E43A6-5743-7D41-B221-C8A0E183BEEF}" name="Claudia Chan" initials="CC" userId="Claudia Chan" providerId="None"/>
  <p188:author id="{43319CB5-51C0-A19D-8285-51E2BCB13DC4}" name="Shaheen Yazdani" initials="SY" userId="S::s.yazdani@interceptgroup.com::9fe886aa-dc6d-40a7-a2fb-f9c695f28e4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haheen Yazdani" initials="SY [2]" lastIdx="11" clrIdx="6">
    <p:extLst>
      <p:ext uri="{19B8F6BF-5375-455C-9EA6-DF929625EA0E}">
        <p15:presenceInfo xmlns:p15="http://schemas.microsoft.com/office/powerpoint/2012/main" userId="Shaheen Yazdani" providerId="None"/>
      </p:ext>
    </p:extLst>
  </p:cmAuthor>
  <p:cmAuthor id="1" name="Claudia Chan" initials="CC" lastIdx="30" clrIdx="0">
    <p:extLst>
      <p:ext uri="{19B8F6BF-5375-455C-9EA6-DF929625EA0E}">
        <p15:presenceInfo xmlns:p15="http://schemas.microsoft.com/office/powerpoint/2012/main" userId="Claudia Chan" providerId="None"/>
      </p:ext>
    </p:extLst>
  </p:cmAuthor>
  <p:cmAuthor id="2" name="Shaheen Yazdani" initials="SY" lastIdx="12" clrIdx="1">
    <p:extLst>
      <p:ext uri="{19B8F6BF-5375-455C-9EA6-DF929625EA0E}">
        <p15:presenceInfo xmlns:p15="http://schemas.microsoft.com/office/powerpoint/2012/main" userId="S::s.yazdani@interceptgroup.com::9fe886aa-dc6d-40a7-a2fb-f9c695f28e45" providerId="AD"/>
      </p:ext>
    </p:extLst>
  </p:cmAuthor>
  <p:cmAuthor id="3" name="Nahya Raidy" initials="NR" lastIdx="6" clrIdx="2">
    <p:extLst>
      <p:ext uri="{19B8F6BF-5375-455C-9EA6-DF929625EA0E}">
        <p15:presenceInfo xmlns:p15="http://schemas.microsoft.com/office/powerpoint/2012/main" userId="S::n.raidy@interceptgroup.com::03611822-e41a-470d-bccd-e2cef220430c" providerId="AD"/>
      </p:ext>
    </p:extLst>
  </p:cmAuthor>
  <p:cmAuthor id="4" name="Nahya Raidy" initials="NR [2]" lastIdx="5" clrIdx="3">
    <p:extLst>
      <p:ext uri="{19B8F6BF-5375-455C-9EA6-DF929625EA0E}">
        <p15:presenceInfo xmlns:p15="http://schemas.microsoft.com/office/powerpoint/2012/main" userId="Nahya Raidy" providerId="None"/>
      </p:ext>
    </p:extLst>
  </p:cmAuthor>
  <p:cmAuthor id="5" name="Julian Ibe" initials="JI" lastIdx="1" clrIdx="4">
    <p:extLst>
      <p:ext uri="{19B8F6BF-5375-455C-9EA6-DF929625EA0E}">
        <p15:presenceInfo xmlns:p15="http://schemas.microsoft.com/office/powerpoint/2012/main" userId="Julian Ibe" providerId="None"/>
      </p:ext>
    </p:extLst>
  </p:cmAuthor>
  <p:cmAuthor id="6" name="Intercept Group" initials="I" lastIdx="4" clrIdx="5">
    <p:extLst>
      <p:ext uri="{19B8F6BF-5375-455C-9EA6-DF929625EA0E}">
        <p15:presenceInfo xmlns:p15="http://schemas.microsoft.com/office/powerpoint/2012/main" userId="Intercept Grou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078D4"/>
    <a:srgbClr val="000000"/>
    <a:srgbClr val="F9F9F9"/>
    <a:srgbClr val="F0F0F0"/>
    <a:srgbClr val="E9E9E9"/>
    <a:srgbClr val="E6E6E6"/>
    <a:srgbClr val="F2F2F2"/>
    <a:srgbClr val="2F2F2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8CB8C-63F0-B640-AAE8-BA56FED8B237}" v="5" dt="2022-10-03T18:51:08.774"/>
    <p1510:client id="{6C228C6D-D7D3-4B59-F54F-B2A28BFAB69F}" v="29" dt="2022-10-03T17:42:38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20"/>
        <p:guide orient="horz" pos="3144"/>
        <p:guide orient="horz" pos="840"/>
        <p:guide orient="horz" pos="3720"/>
        <p:guide pos="218"/>
        <p:guide pos="4536"/>
        <p:guide orient="horz" pos="1536"/>
        <p:guide pos="1728"/>
        <p:guide pos="1536"/>
        <p:guide pos="2616"/>
        <p:guide pos="3048"/>
        <p:guide orient="horz" pos="648"/>
        <p:guide orient="horz" pos="1344"/>
        <p:guide orient="horz" pos="5448"/>
        <p:guide orient="horz" pos="1728"/>
        <p:guide orient="horz" pos="2280"/>
        <p:guide orient="horz" pos="5400"/>
        <p:guide pos="576"/>
        <p:guide pos="2376"/>
        <p:guide pos="3312"/>
        <p:guide pos="3672"/>
        <p:guide pos="3984"/>
        <p:guide pos="4224"/>
        <p:guide pos="115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A339E-8D31-46E9-9CF8-133C546E7D20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9A64F-1DE6-4BA7-98AD-603E0AF90F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35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785" y="1646133"/>
            <a:ext cx="6412230" cy="3501813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975" y="5282989"/>
            <a:ext cx="5657850" cy="2428451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A219-927C-4E0F-8C1D-DB406F3000BA}" type="datetime1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FEA-94B6-43B3-BFC0-C11D0EECC5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96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D35-37A8-483C-9057-168EDDB2AB43}" type="datetime1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FEA-94B6-43B3-BFC0-C11D0EECC5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55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8532" y="535517"/>
            <a:ext cx="1626632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637" y="535517"/>
            <a:ext cx="4785598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EAE6-001D-4AB5-A74F-C3B2CDD6F70F}" type="datetime1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FEA-94B6-43B3-BFC0-C11D0EECC5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910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EFD3-2114-4A88-9673-94C0A6CF3459}" type="datetime1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FEA-94B6-43B3-BFC0-C11D0EECC5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862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707" y="2507618"/>
            <a:ext cx="6506528" cy="4184014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707" y="6731215"/>
            <a:ext cx="6506528" cy="2200274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/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115D-1B1F-4737-ADD4-6F8D69C4F719}" type="datetime1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FEA-94B6-43B3-BFC0-C11D0EECC5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41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636" y="2677584"/>
            <a:ext cx="3206115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9049" y="2677584"/>
            <a:ext cx="3206115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FE-4D19-47CE-81BC-A5498C8AD73D}" type="datetime1">
              <a:rPr lang="en-CA" smtClean="0"/>
              <a:t>2022-10-11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FEA-94B6-43B3-BFC0-C11D0EECC5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49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9" y="535519"/>
            <a:ext cx="6506528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619" y="2465706"/>
            <a:ext cx="3191381" cy="1208404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619" y="3674110"/>
            <a:ext cx="3191381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9049" y="2465706"/>
            <a:ext cx="3207098" cy="1208404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9049" y="3674110"/>
            <a:ext cx="320709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C81A-F61D-44AF-A1A0-900C2997039B}" type="datetime1">
              <a:rPr lang="en-CA" smtClean="0"/>
              <a:t>2022-10-11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FEA-94B6-43B3-BFC0-C11D0EECC5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362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4BAA-7209-45E0-90E9-77D535245657}" type="datetime1">
              <a:rPr lang="en-CA" smtClean="0"/>
              <a:t>2022-10-11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FEA-94B6-43B3-BFC0-C11D0EECC5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781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352-CD83-45B9-8591-4FBD0C63A48B}" type="datetime1">
              <a:rPr lang="en-CA" smtClean="0"/>
              <a:t>2022-10-11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FEA-94B6-43B3-BFC0-C11D0EECC51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621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9" y="670560"/>
            <a:ext cx="2433072" cy="23469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097" y="1448226"/>
            <a:ext cx="3819049" cy="7147983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619" y="3017520"/>
            <a:ext cx="2433072" cy="5590329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A867-56BD-4FC4-BACF-8D8B16F87659}" type="datetime1">
              <a:rPr lang="en-CA" smtClean="0"/>
              <a:t>2022-10-11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FEA-94B6-43B3-BFC0-C11D0EECC5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2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9" y="670560"/>
            <a:ext cx="2433072" cy="23469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07097" y="1448226"/>
            <a:ext cx="3819049" cy="7147983"/>
          </a:xfrm>
        </p:spPr>
        <p:txBody>
          <a:bodyPr anchor="t"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619" y="3017520"/>
            <a:ext cx="2433072" cy="5590329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7A55-2C2A-4F72-A747-00354B0542AF}" type="datetime1">
              <a:rPr lang="en-CA" smtClean="0"/>
              <a:t>2022-10-11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FEA-94B6-43B3-BFC0-C11D0EECC5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47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636" y="535519"/>
            <a:ext cx="6506528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636" y="2677584"/>
            <a:ext cx="6506528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636" y="9322649"/>
            <a:ext cx="169735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3ABA-AE8A-4001-9F49-E903CFE13593}" type="datetime1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8884" y="9322649"/>
            <a:ext cx="2546033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7809" y="9322649"/>
            <a:ext cx="169735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BFEA-94B6-43B3-BFC0-C11D0EECC5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051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corporate-responsibility/sustainability/products-services-devi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accessibility/features?activetab=pivot_1:primaryr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crosoft.com/en-us/store/b/accessible-adaptive-devices-accessori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surface/surface-storage-options-and-hard-drive-sizes-9915981d-3e38-f06c-4706-82b5dedf33bc" TargetMode="External"/><Relationship Id="rId7" Type="http://schemas.openxmlformats.org/officeDocument/2006/relationships/hyperlink" Target="https://www.epeat.net/computers-and-displays-search-result/page-1/size-25?productName=Surface%20Laptop%20Studi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ka.ms/ProX_EcoProfile" TargetMode="External"/><Relationship Id="rId5" Type="http://schemas.openxmlformats.org/officeDocument/2006/relationships/hyperlink" Target="https://learn.microsoft.com/en-us/microsoft-365/commerce/try-or-buy-microsoft-365?view=o365-worldwide" TargetMode="External"/><Relationship Id="rId4" Type="http://schemas.openxmlformats.org/officeDocument/2006/relationships/hyperlink" Target="https://support.microsoft.com/en-us/surface/surface-battery-testing-and-estimated-performance-f038487c-a6c8-407d-b0b0-5737ac5e83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75CBB4A-0FE6-ABC3-DD2E-E4B9B51A4B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35"/>
            <a:ext cx="7543800" cy="9762565"/>
          </a:xfrm>
          <a:prstGeom prst="rect">
            <a:avLst/>
          </a:prstGeom>
        </p:spPr>
      </p:pic>
      <p:pic>
        <p:nvPicPr>
          <p:cNvPr id="7" name="Picture 6" descr="Microsoft Surface logo">
            <a:extLst>
              <a:ext uri="{FF2B5EF4-FFF2-40B4-BE49-F238E27FC236}">
                <a16:creationId xmlns:a16="http://schemas.microsoft.com/office/drawing/2014/main" id="{EDFDFFEB-DE43-AF3C-659C-6E7D2852CD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4" y="147769"/>
            <a:ext cx="2111967" cy="658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C93306-8144-2E64-ED41-C1CAA2321C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6050" y="694534"/>
            <a:ext cx="7069328" cy="461665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r>
              <a:rPr lang="en-US" sz="2400">
                <a:solidFill>
                  <a:srgbClr val="505050"/>
                </a:solidFill>
                <a:effectLst/>
                <a:latin typeface="Segoe UI Light" panose="020B0502040204020203" pitchFamily="34" charset="0"/>
              </a:rPr>
              <a:t>Microsoft Surface Laptop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3D659-7FE7-3A60-88D5-46D2D08142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6051" y="1563771"/>
            <a:ext cx="6944850" cy="6503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When your team’s work speaks for itself, things can get loud. With lightning-fast performance, sleek portability, </a:t>
            </a:r>
            <a:br>
              <a:rPr lang="en-US" sz="10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</a:br>
            <a:r>
              <a:rPr lang="en-US" sz="10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true-to-life video calls, PixelSense™ touchscreen display, and built-in security, Microsoft Surface Laptop 5 enables </a:t>
            </a:r>
            <a:br>
              <a:rPr lang="en-US" sz="10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</a:br>
            <a:r>
              <a:rPr lang="en-US" sz="10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your team to do what it does best: Deliver impact with speed and performance.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DD348-F074-95C7-0DCB-043DA4C0C2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6050" y="1103559"/>
            <a:ext cx="7069328" cy="369332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r>
              <a:rPr lang="en-US">
                <a:solidFill>
                  <a:srgbClr val="505050"/>
                </a:solidFill>
                <a:effectLst/>
                <a:latin typeface="Segoe UI Light" panose="020B0502040204020203" pitchFamily="34" charset="0"/>
              </a:rPr>
              <a:t>Super powered for serious work​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A29E2-D397-32F0-855F-A663797296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6050" y="2352003"/>
            <a:ext cx="7069328" cy="215444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r>
              <a:rPr lang="en-US" sz="800" b="1" spc="200">
                <a:solidFill>
                  <a:srgbClr val="0078D4"/>
                </a:solidFill>
                <a:effectLst/>
                <a:latin typeface="Segoe UI Semibold" panose="020B0502040204020203" pitchFamily="34" charset="0"/>
                <a:cs typeface="Segoe UI Semibold" panose="020B0502040204020203" pitchFamily="34" charset="0"/>
              </a:rPr>
              <a:t>BENEFITS</a:t>
            </a: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3F5BEBCD-3A1A-B25D-4101-8264895FFA2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375258451"/>
              </p:ext>
            </p:extLst>
          </p:nvPr>
        </p:nvGraphicFramePr>
        <p:xfrm>
          <a:off x="363158" y="2677876"/>
          <a:ext cx="6837741" cy="10302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043">
                  <a:extLst>
                    <a:ext uri="{9D8B030D-6E8A-4147-A177-3AD203B41FA5}">
                      <a16:colId xmlns:a16="http://schemas.microsoft.com/office/drawing/2014/main" val="1644014829"/>
                    </a:ext>
                  </a:extLst>
                </a:gridCol>
                <a:gridCol w="310806">
                  <a:extLst>
                    <a:ext uri="{9D8B030D-6E8A-4147-A177-3AD203B41FA5}">
                      <a16:colId xmlns:a16="http://schemas.microsoft.com/office/drawing/2014/main" val="1444953401"/>
                    </a:ext>
                  </a:extLst>
                </a:gridCol>
                <a:gridCol w="2072043">
                  <a:extLst>
                    <a:ext uri="{9D8B030D-6E8A-4147-A177-3AD203B41FA5}">
                      <a16:colId xmlns:a16="http://schemas.microsoft.com/office/drawing/2014/main" val="3756154389"/>
                    </a:ext>
                  </a:extLst>
                </a:gridCol>
                <a:gridCol w="310806">
                  <a:extLst>
                    <a:ext uri="{9D8B030D-6E8A-4147-A177-3AD203B41FA5}">
                      <a16:colId xmlns:a16="http://schemas.microsoft.com/office/drawing/2014/main" val="3387034134"/>
                    </a:ext>
                  </a:extLst>
                </a:gridCol>
                <a:gridCol w="2072043">
                  <a:extLst>
                    <a:ext uri="{9D8B030D-6E8A-4147-A177-3AD203B41FA5}">
                      <a16:colId xmlns:a16="http://schemas.microsoft.com/office/drawing/2014/main" val="428508752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Feel like you're face-to-face with clients and coworkers in flattering, true-to-life video with great low-light capabilities.</a:t>
                      </a:r>
                    </a:p>
                    <a:p>
                      <a:pPr rtl="0" fontAlgn="base">
                        <a:lnSpc>
                          <a:spcPts val="11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1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Give IT peace of mind knowing that your company, customer, and employee data are safe and secure with Windows 11 Secured-core PC, featuring a removable hard drive for data retention. </a:t>
                      </a:r>
                    </a:p>
                    <a:p>
                      <a:pPr marL="0" marR="0" lvl="0" indent="0" algn="l" defTabSz="1005840" rtl="0" eaLnBrk="1" fontAlgn="base" latinLnBrk="0" hangingPunct="1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base" latinLnBrk="0" hangingPunct="1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Some days there's just no time to waste. Get back to work within seconds of opening the lid with Instant On. Plus,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sign in securely with Windows Hello password-free sign-in.</a:t>
                      </a: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842183"/>
                  </a:ext>
                </a:extLst>
              </a:tr>
            </a:tbl>
          </a:graphicData>
        </a:graphic>
      </p:graphicFrame>
      <p:pic>
        <p:nvPicPr>
          <p:cNvPr id="39" name="Picture 38" descr="A picture containing silhouette, night sky&#10;&#10;Description automatically generated">
            <a:extLst>
              <a:ext uri="{FF2B5EF4-FFF2-40B4-BE49-F238E27FC236}">
                <a16:creationId xmlns:a16="http://schemas.microsoft.com/office/drawing/2014/main" id="{DABE24F9-7435-DA63-E147-DB2C5847CB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3" t="44628" r="50000" b="40904"/>
          <a:stretch/>
        </p:blipFill>
        <p:spPr>
          <a:xfrm>
            <a:off x="2438400" y="4652682"/>
            <a:ext cx="1333500" cy="1412484"/>
          </a:xfrm>
          <a:prstGeom prst="rect">
            <a:avLst/>
          </a:prstGeom>
        </p:spPr>
      </p:pic>
      <p:pic>
        <p:nvPicPr>
          <p:cNvPr id="41" name="Picture 40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275FD2E-E099-8AC6-C6DA-38006C238A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4" r="67677" b="31222"/>
          <a:stretch/>
        </p:blipFill>
        <p:spPr>
          <a:xfrm>
            <a:off x="0" y="5837484"/>
            <a:ext cx="2438400" cy="1172916"/>
          </a:xfrm>
          <a:prstGeom prst="rect">
            <a:avLst/>
          </a:prstGeom>
        </p:spPr>
      </p:pic>
      <p:pic>
        <p:nvPicPr>
          <p:cNvPr id="4" name="Picture 3" descr="A picture containing indoor, computer&#10;&#10;Description automatically generated">
            <a:extLst>
              <a:ext uri="{FF2B5EF4-FFF2-40B4-BE49-F238E27FC236}">
                <a16:creationId xmlns:a16="http://schemas.microsoft.com/office/drawing/2014/main" id="{C8E4D6C4-5DC6-EC67-4C09-E0C8164868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5"/>
          <a:stretch/>
        </p:blipFill>
        <p:spPr>
          <a:xfrm>
            <a:off x="0" y="3619500"/>
            <a:ext cx="7543800" cy="6438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4A168D-0E11-D547-7A94-43240422DA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6050" y="9087003"/>
            <a:ext cx="1342349" cy="3624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1060"/>
              </a:lnSpc>
            </a:pPr>
            <a: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13.5” with Alcantara® </a:t>
            </a:r>
            <a:b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</a:br>
            <a: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material palm rest </a:t>
            </a:r>
            <a:endParaRPr lang="en-US" sz="800">
              <a:solidFill>
                <a:srgbClr val="505050"/>
              </a:solidFill>
              <a:effectLst/>
              <a:latin typeface="Segoe UI Semibold" panose="020B0502040204020203" pitchFamily="34" charset="0"/>
            </a:endParaRPr>
          </a:p>
        </p:txBody>
      </p:sp>
      <p:pic>
        <p:nvPicPr>
          <p:cNvPr id="37" name="Picture 36" descr="A moon in the sky&#10;&#10;Description automatically generated with low confidence">
            <a:extLst>
              <a:ext uri="{FF2B5EF4-FFF2-40B4-BE49-F238E27FC236}">
                <a16:creationId xmlns:a16="http://schemas.microsoft.com/office/drawing/2014/main" id="{D8D44B45-AA0A-B235-E45D-A704B2C08C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9" t="68779"/>
          <a:stretch/>
        </p:blipFill>
        <p:spPr>
          <a:xfrm>
            <a:off x="5472952" y="7010400"/>
            <a:ext cx="2070847" cy="304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02731D-58E0-CA9C-BC8E-FCC2CE10E5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9300" y="6721117"/>
            <a:ext cx="876300" cy="5034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1060"/>
              </a:lnSpc>
            </a:pPr>
            <a: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Versatile</a:t>
            </a:r>
            <a:b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</a:br>
            <a: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Thunderbolt™ </a:t>
            </a:r>
            <a:b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</a:br>
            <a: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4 connectivity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B8E3C4-D7C5-759F-107C-705642A4FB4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89804" y="5193593"/>
            <a:ext cx="1214600" cy="5034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1060"/>
              </a:lnSpc>
            </a:pPr>
            <a: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Enhanced camera experiences, powered by Windows 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7A186A-0A50-6090-89E8-C4C88DCFF02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96578" y="5358924"/>
            <a:ext cx="1101032" cy="3624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1060"/>
              </a:lnSpc>
            </a:pPr>
            <a: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15” Aluminum casing in Platinum</a:t>
            </a:r>
            <a:endParaRPr lang="en-US" sz="800">
              <a:solidFill>
                <a:srgbClr val="505050"/>
              </a:solidFill>
              <a:effectLst/>
              <a:latin typeface="Segoe UI Semibold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2C7CA4-E003-E1B1-7F33-9F03BFC28E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6050" y="7529559"/>
            <a:ext cx="1671481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13.5” PixelSense™ touchscreen </a:t>
            </a:r>
            <a:b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</a:br>
            <a: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for ultra-portable productivity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1E216-109B-EAFF-C669-2720ABAD88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" y="5447632"/>
            <a:ext cx="911661" cy="5034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1060"/>
              </a:lnSpc>
            </a:pPr>
            <a: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Ultra-vivid colors with Dolby Vision®</a:t>
            </a:r>
          </a:p>
        </p:txBody>
      </p:sp>
    </p:spTree>
    <p:extLst>
      <p:ext uri="{BB962C8B-B14F-4D97-AF65-F5344CB8AC3E}">
        <p14:creationId xmlns:p14="http://schemas.microsoft.com/office/powerpoint/2010/main" val="231750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Surface logo">
            <a:extLst>
              <a:ext uri="{FF2B5EF4-FFF2-40B4-BE49-F238E27FC236}">
                <a16:creationId xmlns:a16="http://schemas.microsoft.com/office/drawing/2014/main" id="{F99B3FD0-5239-BAD6-5490-8E651D6603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4" y="147769"/>
            <a:ext cx="2111967" cy="658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E47C7-9743-6050-62B6-7B15696162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6050" y="694534"/>
            <a:ext cx="7069328" cy="461665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r>
              <a:rPr lang="en-US" sz="2400">
                <a:solidFill>
                  <a:srgbClr val="505050"/>
                </a:solidFill>
                <a:effectLst/>
                <a:latin typeface="Segoe UI Light" panose="020B0502040204020203" pitchFamily="34" charset="0"/>
              </a:rPr>
              <a:t>Microsoft Surface Laptop 5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D155ABC-FC6D-9F6B-5295-C8D8BA6A6E7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74962159"/>
              </p:ext>
            </p:extLst>
          </p:nvPr>
        </p:nvGraphicFramePr>
        <p:xfrm>
          <a:off x="349408" y="1352809"/>
          <a:ext cx="6858000" cy="5443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8189492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90449897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44014829"/>
                    </a:ext>
                  </a:extLst>
                </a:gridCol>
                <a:gridCol w="240639">
                  <a:extLst>
                    <a:ext uri="{9D8B030D-6E8A-4147-A177-3AD203B41FA5}">
                      <a16:colId xmlns:a16="http://schemas.microsoft.com/office/drawing/2014/main" val="1444953401"/>
                    </a:ext>
                  </a:extLst>
                </a:gridCol>
                <a:gridCol w="948081">
                  <a:extLst>
                    <a:ext uri="{9D8B030D-6E8A-4147-A177-3AD203B41FA5}">
                      <a16:colId xmlns:a16="http://schemas.microsoft.com/office/drawing/2014/main" val="375615438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3870341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8508752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r>
                        <a:rPr lang="en-US" sz="800" b="1" i="0" cap="none" baseline="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cs typeface="Segoe UI Semibold" panose="020B0502040204020203" pitchFamily="34" charset="0"/>
                        </a:rPr>
                        <a:t>SIZE AND</a:t>
                      </a:r>
                      <a:br>
                        <a:rPr lang="en-US" sz="800" b="1" i="0" cap="none" baseline="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cs typeface="Segoe UI Semibold" panose="020B0502040204020203" pitchFamily="34" charset="0"/>
                        </a:rPr>
                      </a:br>
                      <a:r>
                        <a:rPr lang="en-US" sz="800" b="1" i="0" cap="none" baseline="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cs typeface="Segoe UI Semibold" panose="020B0502040204020203" pitchFamily="34" charset="0"/>
                        </a:rPr>
                        <a:t>WEIGHT</a:t>
                      </a: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Surface Laptop 5 13.5”: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Length: 12.1 inch (308 mm)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Width: 8.8 inch (223 mm)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Height: .57 inch (14.5 mm)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Weight: Fabric 2.80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lbs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(1,272 g)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Metal 2.86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lbs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(1,297 g)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Surface Laptop 5 15”: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Length: 13.4 inch (340 mm)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Width: 9.6 inch (244 mm)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Height: .58 inch (14.7 mm)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Weight: 3.44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lbs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(1,560 g)</a:t>
                      </a: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r>
                        <a:rPr lang="en-US" sz="800" b="1" i="0" cap="none" baseline="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cs typeface="Segoe UI Semibold" panose="020B0502040204020203" pitchFamily="34" charset="0"/>
                        </a:rPr>
                        <a:t>PROCESSOR</a:t>
                      </a:r>
                    </a:p>
                    <a:p>
                      <a:pPr marL="0" marR="0" lvl="0" indent="0" algn="l" defTabSz="100584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kern="120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Surface Laptop Laptop 5 13.5”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12th Gen Intel® Core™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i5-1245U processor </a:t>
                      </a:r>
                    </a:p>
                    <a:p>
                      <a:pPr marL="0" marR="0" lvl="0" indent="0" algn="l" defTabSz="75438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12th Gen Intel® Core™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i7-1265U processor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Built on the Intel® Evo™ platform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Surface Laptop Laptop 5 15”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12th Gen Intel® Core™ 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i7-1265U processor  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Built on the Intel® Evo™ platform</a:t>
                      </a: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84218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kern="120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64983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r" defTabSz="100584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cap="none" baseline="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cs typeface="Segoe UI Semibold" panose="020B0502040204020203" pitchFamily="34" charset="0"/>
                        </a:rPr>
                        <a:t>KEYBOARD</a:t>
                      </a:r>
                      <a:br>
                        <a:rPr lang="en-US" sz="800" b="1" i="0" cap="none" baseline="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cs typeface="Segoe UI Semibold" panose="020B0502040204020203" pitchFamily="34" charset="0"/>
                        </a:rPr>
                      </a:br>
                      <a:r>
                        <a:rPr lang="en-US" sz="800" b="1" i="0" cap="none" baseline="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cs typeface="Segoe UI Semibold" panose="020B0502040204020203" pitchFamily="34" charset="0"/>
                        </a:rPr>
                        <a:t>LAYOUT</a:t>
                      </a:r>
                    </a:p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Activation: Moving keys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Layout: QWERTY, full row of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function keys (F1 – F12)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Windows key and dedicated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buttons for media controls,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screen brightness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Keyboard backlight </a:t>
                      </a:r>
                    </a:p>
                    <a:p>
                      <a:pPr marL="0" marR="0" lvl="0" indent="0" algn="l" defTabSz="75438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r>
                        <a:rPr lang="en-US" sz="800" b="1" i="0" cap="none" baseline="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cs typeface="Segoe UI Semibold" panose="020B0502040204020203" pitchFamily="34" charset="0"/>
                        </a:rPr>
                        <a:t>BATTERY LIFE</a:t>
                      </a:r>
                      <a:r>
                        <a:rPr lang="en-US" sz="800" b="1" i="0" cap="none" baseline="300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cs typeface="Segoe UI Semibold" panose="020B0502040204020203" pitchFamily="34" charset="0"/>
                        </a:rPr>
                        <a:t>14</a:t>
                      </a: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Surface Laptop Laptop 5 13.5”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Up to 18 hours of typical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device usage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Surface Laptop Laptop 5 15”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Up to 17 hours of typical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device usage</a:t>
                      </a: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1786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3000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06244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 lvl="0" indent="0" algn="r" defTabSz="75438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ENERGY USAGE </a:t>
                      </a:r>
                      <a:b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</a:b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(JAPAN ONLY) </a:t>
                      </a:r>
                    </a:p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13.5”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Surface Laptop Laptop 5, Intel 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ja-JP" alt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構成： </a:t>
                      </a:r>
                      <a:r>
                        <a:rPr lang="en-US" altLang="ja-JP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12</a:t>
                      </a:r>
                      <a:r>
                        <a:rPr lang="ja-JP" alt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区分 </a:t>
                      </a:r>
                      <a:r>
                        <a:rPr lang="en-US" altLang="ja-JP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12.4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kWh/</a:t>
                      </a:r>
                      <a:r>
                        <a:rPr lang="ja-JP" alt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年</a:t>
                      </a:r>
                      <a:r>
                        <a:rPr lang="en-US" altLang="ja-JP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AAA)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15”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Surface Laptop Laptop 5, Intel 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ja-JP" alt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構成： </a:t>
                      </a:r>
                      <a:r>
                        <a:rPr lang="en-US" altLang="ja-JP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12</a:t>
                      </a:r>
                      <a:r>
                        <a:rPr lang="ja-JP" alt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区分 </a:t>
                      </a:r>
                      <a:r>
                        <a:rPr lang="en-US" altLang="ja-JP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12.8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kWh/</a:t>
                      </a:r>
                      <a:r>
                        <a:rPr lang="ja-JP" alt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年</a:t>
                      </a:r>
                      <a:r>
                        <a:rPr lang="en-US" altLang="ja-JP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AAA)</a:t>
                      </a:r>
                    </a:p>
                    <a:p>
                      <a:pPr marL="0" marR="0" lvl="0" indent="0" algn="l" defTabSz="75438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438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SUSTAINABILITY</a:t>
                      </a:r>
                      <a:r>
                        <a:rPr lang="en-US" sz="800" b="1" i="0" kern="1200" baseline="300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12</a:t>
                      </a:r>
                      <a:endParaRPr lang="en-US" sz="800" b="1" i="0" kern="120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endParaRPr>
                    </a:p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3000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Meets ENERGY STAR®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requirements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Registered EPEAT® Gold in the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US and Canada</a:t>
                      </a:r>
                      <a:r>
                        <a:rPr lang="en-US" sz="800" b="0" i="0" kern="1200" baseline="300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13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1" i="0" kern="1200">
                          <a:solidFill>
                            <a:srgbClr val="505050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  <a:hlinkClick r:id="rId3"/>
                        </a:rPr>
                        <a:t>Sustainable Products &amp; </a:t>
                      </a:r>
                      <a:br>
                        <a:rPr lang="en-US" sz="800" b="1" i="0" kern="1200">
                          <a:solidFill>
                            <a:srgbClr val="505050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  <a:hlinkClick r:id="rId3"/>
                        </a:rPr>
                      </a:br>
                      <a:r>
                        <a:rPr lang="en-US" sz="800" b="1" i="0" kern="1200">
                          <a:solidFill>
                            <a:srgbClr val="505050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  <a:hlinkClick r:id="rId3"/>
                        </a:rPr>
                        <a:t>Solutions | Microsoft CSR</a:t>
                      </a:r>
                      <a:endParaRPr lang="en-US" sz="800" b="1" i="0" kern="1200">
                        <a:solidFill>
                          <a:srgbClr val="505050"/>
                        </a:solidFill>
                        <a:effectLst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endParaRPr>
                    </a:p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9309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3000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32461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 lvl="0" indent="0" algn="r" defTabSz="75438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SENSORS</a:t>
                      </a:r>
                    </a:p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Ambient light sensor</a:t>
                      </a:r>
                    </a:p>
                    <a:p>
                      <a:pPr marL="0" marR="0" lvl="0" indent="0" algn="l" defTabSz="75438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438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WARRANTY</a:t>
                      </a:r>
                      <a:r>
                        <a:rPr lang="en-US" sz="800" b="1" i="0" kern="1200" baseline="300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15</a:t>
                      </a: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 </a:t>
                      </a:r>
                    </a:p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3000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1-year limited hardware warranty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643006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16E12D1-F11C-5248-8EF9-BA12E454C9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9" r="24064"/>
          <a:stretch/>
        </p:blipFill>
        <p:spPr>
          <a:xfrm>
            <a:off x="0" y="6795713"/>
            <a:ext cx="5728447" cy="3262687"/>
          </a:xfrm>
          <a:prstGeom prst="rect">
            <a:avLst/>
          </a:prstGeom>
        </p:spPr>
      </p:pic>
      <p:pic>
        <p:nvPicPr>
          <p:cNvPr id="9" name="Picture 8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B162F06B-59CF-3CB6-6DC3-F1579F6A78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5202" r="35859" b="17111"/>
          <a:stretch/>
        </p:blipFill>
        <p:spPr>
          <a:xfrm>
            <a:off x="3771900" y="7637489"/>
            <a:ext cx="1066800" cy="7503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0A09BE-D27E-95C4-3945-0B57B047F0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64820" y="8387887"/>
            <a:ext cx="1101032" cy="5034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1060"/>
              </a:lnSpc>
            </a:pPr>
            <a: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Select SKUs </a:t>
            </a:r>
            <a:b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</a:br>
            <a: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built on the Intel® Evo™ Platform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FBCDB3-D6F0-F9EB-4EF0-08350F258C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64820" y="9112130"/>
            <a:ext cx="1101032" cy="3624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1060"/>
              </a:lnSpc>
            </a:pPr>
            <a: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15” with metal </a:t>
            </a:r>
            <a:b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</a:br>
            <a:r>
              <a:rPr lang="en-US" sz="8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palm rest </a:t>
            </a:r>
            <a:endParaRPr lang="en-US" sz="800">
              <a:solidFill>
                <a:srgbClr val="505050"/>
              </a:solidFill>
              <a:effectLst/>
              <a:latin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8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Surface logo">
            <a:extLst>
              <a:ext uri="{FF2B5EF4-FFF2-40B4-BE49-F238E27FC236}">
                <a16:creationId xmlns:a16="http://schemas.microsoft.com/office/drawing/2014/main" id="{F99B3FD0-5239-BAD6-5490-8E651D6603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4" y="147769"/>
            <a:ext cx="2111967" cy="658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E47C7-9743-6050-62B6-7B15696162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6050" y="694534"/>
            <a:ext cx="7069328" cy="461665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r>
              <a:rPr lang="en-US" sz="2400">
                <a:solidFill>
                  <a:srgbClr val="505050"/>
                </a:solidFill>
                <a:effectLst/>
                <a:latin typeface="Segoe UI Light" panose="020B0502040204020203" pitchFamily="34" charset="0"/>
              </a:rPr>
              <a:t>Microsoft Surface Laptop 5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D155ABC-FC6D-9F6B-5295-C8D8BA6A6E7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638172172"/>
              </p:ext>
            </p:extLst>
          </p:nvPr>
        </p:nvGraphicFramePr>
        <p:xfrm>
          <a:off x="349408" y="1352809"/>
          <a:ext cx="6901609" cy="7761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18189492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904498976"/>
                    </a:ext>
                  </a:extLst>
                </a:gridCol>
                <a:gridCol w="2113613">
                  <a:extLst>
                    <a:ext uri="{9D8B030D-6E8A-4147-A177-3AD203B41FA5}">
                      <a16:colId xmlns:a16="http://schemas.microsoft.com/office/drawing/2014/main" val="164401482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444953401"/>
                    </a:ext>
                  </a:extLst>
                </a:gridCol>
                <a:gridCol w="947516">
                  <a:extLst>
                    <a:ext uri="{9D8B030D-6E8A-4147-A177-3AD203B41FA5}">
                      <a16:colId xmlns:a16="http://schemas.microsoft.com/office/drawing/2014/main" val="375615438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3870341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85087522"/>
                    </a:ext>
                  </a:extLst>
                </a:gridCol>
              </a:tblGrid>
              <a:tr h="557061"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SERVICEABILITY</a:t>
                      </a:r>
                      <a:r>
                        <a:rPr lang="en-US" sz="800" b="1" i="0" kern="1200" baseline="300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2</a:t>
                      </a:r>
                      <a:endParaRPr lang="en-US" sz="800" b="1" i="0" kern="120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Replaceable components include: 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SSD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AB Cover module (display)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 Cover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Battery + Bucket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Motherboard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Charging Port (Surflink connector)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Thermal Module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Thermal pad and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Desense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tape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Feet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ACCESSIBILITY</a:t>
                      </a:r>
                    </a:p>
                    <a:p>
                      <a:pPr marL="0" marR="0" lvl="0" indent="0" algn="r" defTabSz="100584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kern="120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Compatible with Surface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Adaptive Kit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Compatible with Surface Delray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Include Windows Accessibility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Feature – Learn More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1" i="0" kern="1200">
                          <a:solidFill>
                            <a:srgbClr val="505050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  <a:hlinkClick r:id="rId3"/>
                        </a:rPr>
                        <a:t>Accessibility Features | Microsoft Accessibility</a:t>
                      </a:r>
                      <a:endParaRPr lang="en-US" sz="800" b="1" i="0" kern="1200">
                        <a:solidFill>
                          <a:srgbClr val="505050"/>
                        </a:solidFill>
                        <a:effectLst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endParaRP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Discover more Microsoft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Accessible Devices &amp; Products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1" i="0" kern="1200">
                          <a:solidFill>
                            <a:srgbClr val="505050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  <a:hlinkClick r:id="rId4"/>
                        </a:rPr>
                        <a:t>Accessible Devices &amp; Products </a:t>
                      </a:r>
                      <a:br>
                        <a:rPr lang="en-US" sz="800" b="1" i="0" kern="1200">
                          <a:solidFill>
                            <a:srgbClr val="505050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  <a:hlinkClick r:id="rId4"/>
                        </a:rPr>
                      </a:br>
                      <a:r>
                        <a:rPr lang="en-US" sz="800" b="1" i="0" kern="1200">
                          <a:solidFill>
                            <a:srgbClr val="505050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  <a:hlinkClick r:id="rId4"/>
                        </a:rPr>
                        <a:t>for PC &amp; Gaming | Assistive Tech Accessories - Microsoft Store</a:t>
                      </a: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84218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0584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kern="120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64983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RADIO FREQUENCY  </a:t>
                      </a:r>
                    </a:p>
                    <a:p>
                      <a:pPr algn="r">
                        <a:lnSpc>
                          <a:spcPts val="1060"/>
                        </a:lnSpc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(FRANCE ONLY)</a:t>
                      </a:r>
                      <a:r>
                        <a:rPr lang="en-US" sz="800" b="1" i="0" kern="1200" baseline="300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16</a:t>
                      </a:r>
                      <a:endParaRPr lang="en-US" sz="800" b="1" i="0" kern="120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endParaRPr>
                    </a:p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1950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(Intel® 13.5” Alcantara® material)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Le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débit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d’absorption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spécifique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(DAS) local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quantifie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l’exposition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l’utilisateur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aux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ondes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électromagnétiques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l’équipement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concerné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Le DAS maximal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autorisé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est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1.0 W/kg pour le tronc </a:t>
                      </a:r>
                    </a:p>
                    <a:p>
                      <a:pPr marL="0" marR="0" lvl="0" indent="0" algn="l" defTabSz="75438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1951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(Intel® 13.5”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Boîtier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: aluminum)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Le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débit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d’absorption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spécifique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(DAS) local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quantifie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l’exposition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l’utilisateur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aux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ondes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électromagnétiques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l’équipement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concerné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Le DAS maximal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autorisé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est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1.0 W/kg pour le tronc</a:t>
                      </a:r>
                    </a:p>
                    <a:p>
                      <a:pPr marL="0" marR="0" lvl="0" indent="0" algn="l" defTabSz="75438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1979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(Intel® 15”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Boîtier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: aluminum)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Le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débit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d’absorption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spécifique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(DAS) local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quantifie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l’exposition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l’utilisateur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aux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ondes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électromagnétiques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l’équipement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concerné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Le DAS maximal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autorisé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est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1.0 W/kg pour le tronc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1953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(Intel® 15”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Boîtier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: aluminum)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Le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débit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d’absorption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spécifique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(DAS) local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quantifie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l’exposition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l’utilisateur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aux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ondes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électromagnétiques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l’équipement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concerné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Le DAS maximal </a:t>
                      </a: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autorisé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est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0.38 W/kg pour le tronc</a:t>
                      </a:r>
                    </a:p>
                    <a:p>
                      <a:pPr marL="0" marR="0" lvl="0" indent="0" algn="l" defTabSz="75438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DISPLAY</a:t>
                      </a: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Surface Laptop 5 13.5”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Screen: 13.5” PixelSense™ Display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Resolution: 2256 x 1504 (201 PPI)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Aspect ratio: 3:2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Contrast ratio 1300:1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Color profile: sRGB, and Vivid 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Individually color-calibrated display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Dolby Vision IQ™</a:t>
                      </a:r>
                      <a:r>
                        <a:rPr lang="en-US" sz="800" b="0" i="0" kern="1200" baseline="300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support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Touch: 10-point multi-touch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Gorilla® Glass 3 display on laptop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with Alcantara® palm rest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Gorilla® Glass 5 display on laptop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with metal palm rest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Brightness: 400 nits maximum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(typical). 5 nits minimum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Surface Laptop 5 15”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Screen: 15” PixelSense™ Display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Resolution: 2496 x 1664 (201 PPI)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Aspect ratio: 3:2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Contrast ratio 1300:1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Color profile: sRGB, and Vivid 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Individually color-calibrated display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Dolby Vision IQ ™</a:t>
                      </a:r>
                      <a:r>
                        <a:rPr lang="en-US" sz="800" b="0" i="0" kern="1200" baseline="300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support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Touch: 10-point multi-touch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Gorilla® Glass 5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Brightness: 400 nits maximum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(typical). 5 nits minimum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178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17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Surface logo">
            <a:extLst>
              <a:ext uri="{FF2B5EF4-FFF2-40B4-BE49-F238E27FC236}">
                <a16:creationId xmlns:a16="http://schemas.microsoft.com/office/drawing/2014/main" id="{F99B3FD0-5239-BAD6-5490-8E651D6603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4" y="147769"/>
            <a:ext cx="2111967" cy="658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E47C7-9743-6050-62B6-7B15696162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6050" y="694534"/>
            <a:ext cx="7069328" cy="461665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r>
              <a:rPr lang="en-US" sz="2400">
                <a:solidFill>
                  <a:srgbClr val="505050"/>
                </a:solidFill>
                <a:effectLst/>
                <a:latin typeface="Segoe UI Light" panose="020B0502040204020203" pitchFamily="34" charset="0"/>
              </a:rPr>
              <a:t>Microsoft Surface Laptop 5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D155ABC-FC6D-9F6B-5295-C8D8BA6A6E7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949314427"/>
              </p:ext>
            </p:extLst>
          </p:nvPr>
        </p:nvGraphicFramePr>
        <p:xfrm>
          <a:off x="349408" y="1352809"/>
          <a:ext cx="6912314" cy="677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255">
                  <a:extLst>
                    <a:ext uri="{9D8B030D-6E8A-4147-A177-3AD203B41FA5}">
                      <a16:colId xmlns:a16="http://schemas.microsoft.com/office/drawing/2014/main" val="418189492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904498976"/>
                    </a:ext>
                  </a:extLst>
                </a:gridCol>
                <a:gridCol w="2025579">
                  <a:extLst>
                    <a:ext uri="{9D8B030D-6E8A-4147-A177-3AD203B41FA5}">
                      <a16:colId xmlns:a16="http://schemas.microsoft.com/office/drawing/2014/main" val="1644014829"/>
                    </a:ext>
                  </a:extLst>
                </a:gridCol>
                <a:gridCol w="222608">
                  <a:extLst>
                    <a:ext uri="{9D8B030D-6E8A-4147-A177-3AD203B41FA5}">
                      <a16:colId xmlns:a16="http://schemas.microsoft.com/office/drawing/2014/main" val="1444953401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3756154389"/>
                    </a:ext>
                  </a:extLst>
                </a:gridCol>
                <a:gridCol w="229780">
                  <a:extLst>
                    <a:ext uri="{9D8B030D-6E8A-4147-A177-3AD203B41FA5}">
                      <a16:colId xmlns:a16="http://schemas.microsoft.com/office/drawing/2014/main" val="33870341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85087522"/>
                    </a:ext>
                  </a:extLst>
                </a:gridCol>
              </a:tblGrid>
              <a:tr h="557061"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WHAT’S IN </a:t>
                      </a:r>
                      <a:b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</a:b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THE BOX</a:t>
                      </a: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Surface Laptop 5 13.5” and 15”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Power Supply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Quick Start Guide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Safety and warranty documents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PORTS</a:t>
                      </a: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x USB-C® with USB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4.0/Thunderbolt™ 4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x USB-A 3.1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3.5 mm headphone jack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x Surface Connect port</a:t>
                      </a: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84218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0584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kern="120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64983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r" defTabSz="100584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CAMERAS  </a:t>
                      </a:r>
                    </a:p>
                    <a:p>
                      <a:pPr marL="0" marR="0" lvl="0" indent="0" algn="r" defTabSz="100584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kern="120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Windows Hello Face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Authentication camera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720p HD front facing camera </a:t>
                      </a:r>
                    </a:p>
                    <a:p>
                      <a:pPr marL="0" marR="0" lvl="0" indent="0" algn="l" defTabSz="75438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r>
                        <a:rPr lang="en-US" sz="800" b="1" i="0" cap="none" baseline="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cs typeface="Segoe UI Semibold" panose="020B0502040204020203" pitchFamily="34" charset="0"/>
                        </a:rPr>
                        <a:t>AUDIO</a:t>
                      </a: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Dual far-field Studio Mics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 err="1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Omnisonic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® Speakers with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Dolby® Atmos®</a:t>
                      </a:r>
                      <a:r>
                        <a:rPr lang="en-US" sz="800" b="0" i="0" kern="1200" baseline="300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17860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152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75438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 baseline="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SECURITY</a:t>
                      </a:r>
                    </a:p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TPM 2.0 chip for enterprise-grade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security and BitLocker support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Enterprise-grade protection with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Windows Hello face sign-in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Windows 11 Secured-core PC. </a:t>
                      </a: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r>
                        <a:rPr lang="en-US" sz="800" b="1" i="0" cap="none" baseline="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cs typeface="Segoe UI Semibold" panose="020B0502040204020203" pitchFamily="34" charset="0"/>
                        </a:rPr>
                        <a:t>SOFTWARE</a:t>
                      </a: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Windows 11 Pro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Preloaded Microsoft 365 Apps</a:t>
                      </a:r>
                      <a:r>
                        <a:rPr lang="en-US" sz="800" b="0" i="0" kern="1200" baseline="300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10 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Microsoft 365 Business Standard,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Microsoft 365 Business Premium,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or Microsoft 365 Apps 30-day trial</a:t>
                      </a:r>
                      <a:r>
                        <a:rPr lang="en-US" sz="800" b="0" i="0" kern="1200" baseline="300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11  </a:t>
                      </a: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0826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3312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75438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PEN AND ACCESSORIES</a:t>
                      </a:r>
                      <a:b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</a:b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COMPATIBILITY</a:t>
                      </a:r>
                    </a:p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Designed for Surface Pen</a:t>
                      </a:r>
                      <a:r>
                        <a:rPr lang="en-US" sz="800" b="0" i="0" kern="1200" baseline="300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Supports Microsoft Pen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Protocol (MPP)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438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MEMORY </a:t>
                      </a:r>
                      <a:b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</a:b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AND STORAGE</a:t>
                      </a:r>
                      <a:r>
                        <a:rPr lang="en-US" sz="800" b="1" i="0" kern="1200" baseline="300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1</a:t>
                      </a:r>
                      <a:endParaRPr lang="en-US" sz="800" b="1" i="0" kern="120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endParaRPr>
                    </a:p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8GB, 16GB, or 32GB LPDDR5x RAM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Removable</a:t>
                      </a:r>
                      <a:r>
                        <a:rPr lang="en-US" sz="800" b="0" i="0" kern="1200" baseline="300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solid-state drive (SSD)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options: 256GB, 512GB, or 1TB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3484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75438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BATTERY </a:t>
                      </a:r>
                      <a:b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</a:b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CAPACITIES</a:t>
                      </a:r>
                    </a:p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Battery Capacity Nominal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(WH) 47.4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Battery Capacity Min (WH) 45.8</a:t>
                      </a: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438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NETWORK AND CONNECTIVITY</a:t>
                      </a:r>
                    </a:p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Wi-Fi 6: 802.11ax compatible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Bluetooth® Wireless 5.1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technology</a:t>
                      </a: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2492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7309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75438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EXTERIOR</a:t>
                      </a:r>
                    </a:p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cap="all" baseline="0">
                        <a:solidFill>
                          <a:srgbClr val="0078D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0005" marR="38100" marT="38100" marB="400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Casing: Aluminum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Power and Volume buttons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on keyboard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Surface Laptop 5 13.5” colors</a:t>
                      </a:r>
                      <a:r>
                        <a:rPr lang="en-US" sz="800" b="0" i="0" kern="1200" baseline="300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Platinum with Alcantara®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material palm rest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Sage with metal palm rest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Matte Black with metal palm rest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Sandstone with metal palm rest </a:t>
                      </a: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b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Surface Laptop 5 15” colors</a:t>
                      </a:r>
                      <a:r>
                        <a:rPr lang="en-US" sz="800" b="0" i="0" kern="1200" baseline="300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14</a:t>
                      </a: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Platinum with metal palm rest 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Matte Black with metal palm rest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438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>
                          <a:solidFill>
                            <a:srgbClr val="0078D4"/>
                          </a:solidFill>
                          <a:effectLst/>
                          <a:latin typeface="Segoe UI Semibold" panose="020B0502040204020203" pitchFamily="34" charset="0"/>
                          <a:ea typeface="+mn-ea"/>
                          <a:cs typeface="Segoe UI Semibold" panose="020B0502040204020203" pitchFamily="34" charset="0"/>
                        </a:rPr>
                        <a:t>GRAPHICS</a:t>
                      </a:r>
                    </a:p>
                    <a:p>
                      <a:pPr algn="r">
                        <a:lnSpc>
                          <a:spcPts val="1060"/>
                        </a:lnSpc>
                      </a:pPr>
                      <a:endParaRPr lang="en-US" sz="800" b="1" i="0" cap="none" baseline="0">
                        <a:solidFill>
                          <a:srgbClr val="0078D4"/>
                        </a:solidFill>
                        <a:effectLst/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kern="120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Intel® Iris® Xe Graphics</a:t>
                      </a:r>
                    </a:p>
                    <a:p>
                      <a:pPr>
                        <a:lnSpc>
                          <a:spcPts val="1060"/>
                        </a:lnSpc>
                      </a:pPr>
                      <a:endParaRPr lang="en-US" sz="800" b="0" i="0" kern="120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108000" marT="65455" marB="65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42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37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Surface logo">
            <a:extLst>
              <a:ext uri="{FF2B5EF4-FFF2-40B4-BE49-F238E27FC236}">
                <a16:creationId xmlns:a16="http://schemas.microsoft.com/office/drawing/2014/main" id="{F99B3FD0-5239-BAD6-5490-8E651D6603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4" y="147769"/>
            <a:ext cx="2111967" cy="658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E47C7-9743-6050-62B6-7B15696162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6050" y="694534"/>
            <a:ext cx="7069328" cy="461665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r>
              <a:rPr lang="en-US" sz="2400">
                <a:solidFill>
                  <a:srgbClr val="505050"/>
                </a:solidFill>
                <a:effectLst/>
                <a:latin typeface="Segoe UI Light" panose="020B0502040204020203" pitchFamily="34" charset="0"/>
              </a:rPr>
              <a:t>Microsoft Surface Laptop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C0B86-87AB-2F25-B99F-79AC386DA2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6051" y="1418710"/>
            <a:ext cx="6944850" cy="3413755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 b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Disclaimers </a:t>
            </a:r>
            <a:endParaRPr lang="en-US" sz="600">
              <a:solidFill>
                <a:srgbClr val="50505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ts val="720"/>
              </a:lnSpc>
            </a:pPr>
            <a:r>
              <a:rPr lang="en-US" sz="600" b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 </a:t>
            </a:r>
            <a:br>
              <a:rPr lang="en-US" sz="600" b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</a:b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1 System software uses significant storage space. Available storage is subject to change based on system software updates and apps usage. 1 GB = 1 billion bytes. </a:t>
            </a:r>
            <a:b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</a:b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1 TB = 1,000 GB. See </a:t>
            </a:r>
            <a:r>
              <a:rPr lang="en-US" sz="600" b="1">
                <a:solidFill>
                  <a:srgbClr val="0078D4"/>
                </a:solidFill>
                <a:effectLst/>
                <a:latin typeface="Segoe UI Semibold" panose="020B0502040204020203" pitchFamily="34" charset="0"/>
                <a:cs typeface="Segoe UI Semibold" panose="020B0502040204020203" pitchFamily="34" charset="0"/>
                <a:hlinkClick r:id="rId3"/>
              </a:rPr>
              <a:t>Surface.com/Storage</a:t>
            </a:r>
            <a:r>
              <a:rPr lang="en-US" sz="600" b="1">
                <a:solidFill>
                  <a:srgbClr val="50505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for more details. </a:t>
            </a:r>
          </a:p>
          <a:p>
            <a:pPr>
              <a:lnSpc>
                <a:spcPts val="720"/>
              </a:lnSpc>
            </a:pP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2 Customer Replaceable Units (CRUs) are components available for purchase through your Surface Commercial Authorized Device Reseller. Components can be </a:t>
            </a:r>
            <a:b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</a:b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replaced on-site by a skilled technician following Microsoft’s Service Guide. Opening and/or repairing your device can present electric shock, fire and personal injury </a:t>
            </a:r>
            <a:b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</a:b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risks and other hazards. Use caution if undertaking do-it-yourself repairs. Device damage caused during repair will not be covered under Microsoft’s Hardware Warranty </a:t>
            </a:r>
            <a:b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</a:b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or protection plans. Components will be available shortly after initial launch; timing of availability varies by component and market.  </a:t>
            </a:r>
          </a:p>
          <a:p>
            <a:pPr>
              <a:lnSpc>
                <a:spcPts val="720"/>
              </a:lnSpc>
            </a:pP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3 Requires Dolby Vision® encoded content and video.</a:t>
            </a:r>
            <a:b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</a:b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4 Battery life varies significantly based on device configuration, usage, network and feature configuration, signal strength, settings and other factors. See </a:t>
            </a:r>
            <a:r>
              <a:rPr lang="en-US" sz="600" b="1">
                <a:solidFill>
                  <a:srgbClr val="505050"/>
                </a:solidFill>
                <a:effectLst/>
                <a:latin typeface="Segoe UI Semibold" panose="020B0502040204020203" pitchFamily="34" charset="0"/>
                <a:cs typeface="Segoe UI Semibold" panose="020B0502040204020203" pitchFamily="34" charset="0"/>
                <a:hlinkClick r:id="rId4"/>
              </a:rPr>
              <a:t>aka.ms/SurfaceBatteryPerformance</a:t>
            </a:r>
            <a:r>
              <a:rPr lang="en-US" sz="600" b="1">
                <a:solidFill>
                  <a:srgbClr val="50505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for details.</a:t>
            </a:r>
          </a:p>
          <a:p>
            <a:pPr>
              <a:lnSpc>
                <a:spcPts val="720"/>
              </a:lnSpc>
            </a:pPr>
            <a:r>
              <a:rPr lang="en-US" sz="600" b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Up to 18 hours of battery life based on typical Surface device usage on Surface Laptop 5 13.5”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 </a:t>
            </a:r>
          </a:p>
          <a:p>
            <a:pPr>
              <a:lnSpc>
                <a:spcPts val="720"/>
              </a:lnSpc>
            </a:pPr>
            <a:r>
              <a:rPr lang="en-US" sz="600">
                <a:solidFill>
                  <a:srgbClr val="505050"/>
                </a:solidFill>
                <a:effectLst/>
                <a:latin typeface="Segoe UI"/>
                <a:cs typeface="Segoe UI"/>
              </a:rPr>
              <a:t>Testing conducted by Microsoft in August 2022 using preproduction software and preproduction 13.5” Intel® Core™ i5, 256GB, 8GB RAM device. Testing consisted of full battery discharge with a mixture of active use and modern standby.  The active use portion consists of (1) a web browsing test accessing eight popular websites over multiple open tabs, (2) a productivity test utilizing Microsoft Word, PowerPoint, Excel, OneNote and Outlook, and (3) a portion of time with the device in use with idle applications. All settings were default except screen brightness was set to 150 nits with Auto-Brightness disabled.  Wi-Fi was connected to a network.  Tested with Windows Version 11.0.22621 (21H2).  Battery life varies significantly with settings, usage and other factors.   </a:t>
            </a:r>
          </a:p>
          <a:p>
            <a:pPr>
              <a:lnSpc>
                <a:spcPts val="720"/>
              </a:lnSpc>
            </a:pPr>
            <a:r>
              <a:rPr lang="en-US" sz="600" b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Up to 17 hours of battery life based on typical Surface device usage on Surface Laptop 5 15”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 </a:t>
            </a:r>
          </a:p>
          <a:p>
            <a:pPr>
              <a:lnSpc>
                <a:spcPts val="720"/>
              </a:lnSpc>
            </a:pPr>
            <a:r>
              <a:rPr lang="en-US" sz="600">
                <a:solidFill>
                  <a:srgbClr val="505050"/>
                </a:solidFill>
                <a:effectLst/>
                <a:latin typeface="Segoe UI"/>
                <a:cs typeface="Segoe UI"/>
              </a:rPr>
              <a:t>Testing conducted by Microsoft in August 2022 using preproduction software and preproduction 15” Intel® Core™ i7, 256GB, 8GB RAM device. Testing consisted of full battery discharge with a mixture of active use and modern standby. The active use portion consists of (1) a web browsing test accessing eight popular websites over multiple open tabs, (2) a productivity test utilizing Microsoft Word, PowerPoint, Excel, OneNote and Outlook, and (3) a portion of time with the device in use with idle applications. All settings were default except screen brightness was set to 150 nits with Auto-Brightness disabled. Wi-Fi was connected to a network. Tested with Windows Version 11.0.22621 (21H2). Battery life varies significantly with settings, usage and other factors. </a:t>
            </a:r>
          </a:p>
          <a:p>
            <a:pPr>
              <a:lnSpc>
                <a:spcPts val="720"/>
              </a:lnSpc>
            </a:pP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5 Requires Dolby® Atmos® encoded content/audio.</a:t>
            </a:r>
          </a:p>
          <a:p>
            <a:pPr>
              <a:lnSpc>
                <a:spcPts val="720"/>
              </a:lnSpc>
            </a:pP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6 Sold separately</a:t>
            </a:r>
          </a:p>
          <a:p>
            <a:pPr>
              <a:lnSpc>
                <a:spcPts val="720"/>
              </a:lnSpc>
            </a:pP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10 Sold separately. Software license required for some features. (Japan versions are pre-installed. Not a trial. Need to call it out in OS.)  </a:t>
            </a:r>
          </a:p>
          <a:p>
            <a:pPr>
              <a:lnSpc>
                <a:spcPts val="720"/>
              </a:lnSpc>
            </a:pPr>
            <a:r>
              <a:rPr lang="en-US" sz="600">
                <a:solidFill>
                  <a:srgbClr val="505050"/>
                </a:solidFill>
                <a:effectLst/>
                <a:latin typeface="Segoe UI"/>
                <a:cs typeface="Segoe UI"/>
              </a:rPr>
              <a:t>11 Activation required. If your device is managed by your organization’s  IT department, contact your IT administrator for activation. If you activate your trial outside </a:t>
            </a:r>
            <a:br>
              <a:rPr lang="en-US" sz="600">
                <a:effectLst/>
                <a:latin typeface="Segoe UI" panose="020B0502040204020203" pitchFamily="34" charset="0"/>
              </a:rPr>
            </a:br>
            <a:r>
              <a:rPr lang="en-US" sz="600">
                <a:solidFill>
                  <a:srgbClr val="505050"/>
                </a:solidFill>
                <a:effectLst/>
                <a:latin typeface="Segoe UI"/>
                <a:cs typeface="Segoe UI"/>
              </a:rPr>
              <a:t>your organization, after 30 days, you will be charged the applicable monthly or annual subscription fee. Credit card required. Cancel any time to stop future charges. </a:t>
            </a:r>
            <a:br>
              <a:rPr lang="en-US" sz="600">
                <a:effectLst/>
                <a:latin typeface="Segoe UI" panose="020B0502040204020203" pitchFamily="34" charset="0"/>
              </a:rPr>
            </a:br>
            <a:r>
              <a:rPr lang="en-US" sz="600">
                <a:solidFill>
                  <a:srgbClr val="505050"/>
                </a:solidFill>
                <a:effectLst/>
                <a:latin typeface="Segoe UI"/>
                <a:cs typeface="Segoe UI"/>
              </a:rPr>
              <a:t>See </a:t>
            </a:r>
            <a:r>
              <a:rPr lang="en-US" sz="600" b="1">
                <a:solidFill>
                  <a:srgbClr val="0078D4"/>
                </a:solidFill>
                <a:effectLst/>
                <a:latin typeface="Segoe UI Semibold"/>
                <a:cs typeface="Segoe UI Semibold"/>
                <a:hlinkClick r:id="rId5"/>
              </a:rPr>
              <a:t>https://aka.ms/m365businesstrialinfo</a:t>
            </a:r>
            <a:r>
              <a:rPr lang="en-US" sz="600">
                <a:solidFill>
                  <a:srgbClr val="505050"/>
                </a:solidFill>
                <a:effectLst/>
                <a:latin typeface="Segoe UI"/>
                <a:cs typeface="Segoe UI"/>
              </a:rPr>
              <a:t>.   </a:t>
            </a:r>
          </a:p>
          <a:p>
            <a:pPr>
              <a:lnSpc>
                <a:spcPts val="720"/>
              </a:lnSpc>
            </a:pPr>
            <a:r>
              <a:rPr lang="en-US" sz="600">
                <a:solidFill>
                  <a:srgbClr val="505050"/>
                </a:solidFill>
                <a:effectLst/>
                <a:latin typeface="Segoe UI"/>
                <a:cs typeface="Segoe UI"/>
              </a:rPr>
              <a:t>(Japan versions are pre-installed. Not a trial. Need to call it out in OS.)</a:t>
            </a:r>
            <a:br>
              <a:rPr lang="en-US" sz="600">
                <a:effectLst/>
                <a:latin typeface="Segoe UI" panose="020B0502040204020203" pitchFamily="34" charset="0"/>
              </a:rPr>
            </a:br>
            <a:r>
              <a:rPr lang="en-US" sz="600">
                <a:solidFill>
                  <a:srgbClr val="505050"/>
                </a:solidFill>
                <a:effectLst/>
                <a:latin typeface="Segoe UI"/>
                <a:cs typeface="Segoe UI"/>
              </a:rPr>
              <a:t>12</a:t>
            </a:r>
            <a:r>
              <a:rPr lang="en-US" sz="600">
                <a:solidFill>
                  <a:srgbClr val="F24F21"/>
                </a:solidFill>
                <a:effectLst/>
                <a:latin typeface="Segoe UI"/>
                <a:cs typeface="Segoe UI"/>
              </a:rPr>
              <a:t> </a:t>
            </a:r>
            <a:r>
              <a:rPr lang="en-US" sz="600">
                <a:solidFill>
                  <a:srgbClr val="505050"/>
                </a:solidFill>
                <a:effectLst/>
                <a:latin typeface="Segoe UI"/>
                <a:cs typeface="Segoe UI"/>
              </a:rPr>
              <a:t>Download the full Eco profile see –</a:t>
            </a:r>
            <a:r>
              <a:rPr lang="en-US" sz="600">
                <a:solidFill>
                  <a:srgbClr val="F24F21"/>
                </a:solidFill>
                <a:effectLst/>
                <a:latin typeface="Segoe UI"/>
                <a:cs typeface="Segoe UI"/>
              </a:rPr>
              <a:t> </a:t>
            </a:r>
            <a:r>
              <a:rPr lang="en-US" sz="600" b="1">
                <a:solidFill>
                  <a:srgbClr val="0078D4"/>
                </a:solidFill>
                <a:effectLst/>
                <a:latin typeface="Segoe UI Semibold"/>
                <a:cs typeface="Segoe UI Semibold"/>
                <a:hlinkClick r:id="rId6"/>
              </a:rPr>
              <a:t>https://aka.ms/ProX_EcoProfile</a:t>
            </a:r>
            <a:r>
              <a:rPr lang="en-US" sz="600" b="1">
                <a:solidFill>
                  <a:srgbClr val="F24F21"/>
                </a:solidFill>
                <a:effectLst/>
                <a:latin typeface="Segoe UI Semibold"/>
                <a:cs typeface="Segoe UI Semibold"/>
                <a:hlinkClick r:id="rId6"/>
              </a:rPr>
              <a:t> </a:t>
            </a:r>
            <a:br>
              <a:rPr lang="en-US" sz="600">
                <a:effectLst/>
                <a:latin typeface="Segoe UI" panose="020B0502040204020203" pitchFamily="34" charset="0"/>
              </a:rPr>
            </a:br>
            <a:r>
              <a:rPr lang="en-US" sz="600">
                <a:solidFill>
                  <a:srgbClr val="505050"/>
                </a:solidFill>
                <a:effectLst/>
                <a:latin typeface="Segoe UI"/>
                <a:cs typeface="Segoe UI"/>
              </a:rPr>
              <a:t>13</a:t>
            </a:r>
            <a:r>
              <a:rPr lang="en-US" sz="600">
                <a:solidFill>
                  <a:srgbClr val="F24F21"/>
                </a:solidFill>
                <a:effectLst/>
                <a:latin typeface="Segoe UI"/>
                <a:cs typeface="Segoe UI"/>
              </a:rPr>
              <a:t> </a:t>
            </a:r>
            <a:r>
              <a:rPr lang="en-US" sz="600">
                <a:solidFill>
                  <a:srgbClr val="505050"/>
                </a:solidFill>
                <a:effectLst/>
                <a:latin typeface="Segoe UI"/>
                <a:cs typeface="Segoe UI"/>
              </a:rPr>
              <a:t>For more information on registration in other markets check - </a:t>
            </a:r>
            <a:r>
              <a:rPr lang="en-US" sz="600" b="1">
                <a:solidFill>
                  <a:srgbClr val="0078D4"/>
                </a:solidFill>
                <a:effectLst/>
                <a:latin typeface="Segoe UI Semibold"/>
                <a:cs typeface="Segoe UI Semibold"/>
                <a:hlinkClick r:id="rId7"/>
              </a:rPr>
              <a:t>https://aka.ms/LaptopStudio_EPEAT</a:t>
            </a:r>
            <a:r>
              <a:rPr lang="en-US" sz="600">
                <a:solidFill>
                  <a:srgbClr val="505050"/>
                </a:solidFill>
                <a:effectLst/>
                <a:latin typeface="Segoe UI"/>
                <a:cs typeface="Segoe UI"/>
              </a:rPr>
              <a:t>.  </a:t>
            </a:r>
          </a:p>
          <a:p>
            <a:pPr>
              <a:lnSpc>
                <a:spcPts val="720"/>
              </a:lnSpc>
            </a:pP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14 Colors available on selected models only. Available colors, sizes, finishes, and processors may vary by store, market, and configuration.</a:t>
            </a:r>
            <a:b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</a:b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15 Microsoft’s Limited Warranty is in addition to your consumer law rights.  </a:t>
            </a:r>
          </a:p>
          <a:p>
            <a:pPr>
              <a:lnSpc>
                <a:spcPts val="720"/>
              </a:lnSpc>
            </a:pP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16 Le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débit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d'absorption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spécifique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 (DAS) local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quantifie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l'exposition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 de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l'utilisateur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 aux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ondes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électromagnétiques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 de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l'équipement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concerné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. Le DAS maximal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autorisé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est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 de 2 W/kg pour la tête et le tronc et de 4 W/kg pour les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membres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.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Consultez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cette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 page pour </a:t>
            </a:r>
            <a:r>
              <a:rPr lang="en-US" sz="600" err="1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en</a:t>
            </a:r>
            <a:r>
              <a:rPr lang="en-US" sz="600">
                <a:solidFill>
                  <a:srgbClr val="505050"/>
                </a:solidFill>
                <a:effectLst/>
                <a:latin typeface="Segoe UI" panose="020B0502040204020203" pitchFamily="34" charset="0"/>
              </a:rPr>
              <a:t> savoir plus. </a:t>
            </a:r>
          </a:p>
          <a:p>
            <a:pPr>
              <a:lnSpc>
                <a:spcPts val="720"/>
              </a:lnSpc>
            </a:pPr>
            <a:br>
              <a:rPr lang="en-US" sz="600">
                <a:effectLst/>
                <a:latin typeface="Segoe UI" panose="020B0502040204020203" pitchFamily="34" charset="0"/>
              </a:rPr>
            </a:br>
            <a:br>
              <a:rPr lang="en-US" sz="600">
                <a:effectLst/>
                <a:latin typeface="Segoe UI" panose="020B0502040204020203" pitchFamily="34" charset="0"/>
              </a:rPr>
            </a:br>
            <a:endParaRPr lang="en-US" sz="600">
              <a:solidFill>
                <a:srgbClr val="50505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0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a41d4afa-e03f-42b1-ac3a-54861a9e82fa">
      <Terms xmlns="http://schemas.microsoft.com/office/infopath/2007/PartnerControls"/>
    </lcf76f155ced4ddcb4097134ff3c332f>
    <_ip_UnifiedCompliancePolicyProperties xmlns="http://schemas.microsoft.com/sharepoint/v3" xsi:nil="true"/>
    <TaxCatchAll xmlns="230e9df3-be65-4c73-a93b-d1236ebd67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A11EBC883A04780F20A57D7B03FB4" ma:contentTypeVersion="18" ma:contentTypeDescription="Create a new document." ma:contentTypeScope="" ma:versionID="ef131b253355b8ba30c688bf7a4be411">
  <xsd:schema xmlns:xsd="http://www.w3.org/2001/XMLSchema" xmlns:xs="http://www.w3.org/2001/XMLSchema" xmlns:p="http://schemas.microsoft.com/office/2006/metadata/properties" xmlns:ns1="http://schemas.microsoft.com/sharepoint/v3" xmlns:ns2="a41d4afa-e03f-42b1-ac3a-54861a9e82fa" xmlns:ns3="11e31a66-3d01-4b8f-b89a-1e61ecdea2d2" xmlns:ns4="230e9df3-be65-4c73-a93b-d1236ebd677e" targetNamespace="http://schemas.microsoft.com/office/2006/metadata/properties" ma:root="true" ma:fieldsID="2e8297afd3ab44067fc71ca216957fbc" ns1:_="" ns2:_="" ns3:_="" ns4:_="">
    <xsd:import namespace="http://schemas.microsoft.com/sharepoint/v3"/>
    <xsd:import namespace="a41d4afa-e03f-42b1-ac3a-54861a9e82fa"/>
    <xsd:import namespace="11e31a66-3d01-4b8f-b89a-1e61ecdea2d2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d4afa-e03f-42b1-ac3a-54861a9e82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31a66-3d01-4b8f-b89a-1e61ecdea2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d3e80c6-30f0-4f46-97ff-8c3c7bafd514}" ma:internalName="TaxCatchAll" ma:showField="CatchAllData" ma:web="11e31a66-3d01-4b8f-b89a-1e61ecdea2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8E533E-3FFE-4F3F-A2D6-01B14CF60FD7}">
  <ds:schemaRefs>
    <ds:schemaRef ds:uri="26766353-1283-4ccd-a4c8-678e5b8689cc"/>
    <ds:schemaRef ds:uri="356fb7ab-2206-429c-923a-3da7320dc9ae"/>
    <ds:schemaRef ds:uri="87cf57f0-15d0-46ec-84ff-f77d4dc43a19"/>
    <ds:schemaRef ds:uri="dfd5de7b-f691-493b-8e56-3b25bf8ede73"/>
    <ds:schemaRef ds:uri="e83b39ca-a407-4232-a5b9-2c1aedbe88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  <ds:schemaRef ds:uri="a41d4afa-e03f-42b1-ac3a-54861a9e82fa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A3A650A-A506-4118-AAA7-46D3D4966B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1d4afa-e03f-42b1-ac3a-54861a9e82fa"/>
    <ds:schemaRef ds:uri="11e31a66-3d01-4b8f-b89a-1e61ecdea2d2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02996E-CD92-46DD-93F1-F5DC0EF7572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7b9f8f9-3cae-48b6-8b79-2f3f184fa0ea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SRA_One-Pager</dc:title>
  <dc:creator>Claudia Chan</dc:creator>
  <cp:revision>2</cp:revision>
  <dcterms:created xsi:type="dcterms:W3CDTF">2021-03-08T01:36:41Z</dcterms:created>
  <dcterms:modified xsi:type="dcterms:W3CDTF">2022-10-11T16:04:39Z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0x010100383A11EBC883A04780F20A57D7B03FB4</vt:lpwstr>
  </property>
  <property fmtid="{D5CDD505-2E9C-101B-9397-08002B2CF9AE}" pid="3" name="MediaServiceImageTags">
    <vt:lpwstr/>
  </property>
</Properties>
</file>