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11"/>
  </p:notesMasterIdLst>
  <p:sldIdLst>
    <p:sldId id="284" r:id="rId5"/>
    <p:sldId id="285" r:id="rId6"/>
    <p:sldId id="286" r:id="rId7"/>
    <p:sldId id="287" r:id="rId8"/>
    <p:sldId id="288" r:id="rId9"/>
    <p:sldId id="289" r:id="rId10"/>
  </p:sldIdLst>
  <p:sldSz cx="75438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 userDrawn="1">
          <p15:clr>
            <a:srgbClr val="A4A3A4"/>
          </p15:clr>
        </p15:guide>
        <p15:guide id="4" orient="horz" pos="4896" userDrawn="1">
          <p15:clr>
            <a:srgbClr val="A4A3A4"/>
          </p15:clr>
        </p15:guide>
        <p15:guide id="5" orient="horz" pos="840" userDrawn="1">
          <p15:clr>
            <a:srgbClr val="A4A3A4"/>
          </p15:clr>
        </p15:guide>
        <p15:guide id="7" orient="horz" pos="4416" userDrawn="1">
          <p15:clr>
            <a:srgbClr val="A4A3A4"/>
          </p15:clr>
        </p15:guide>
        <p15:guide id="8" pos="218" userDrawn="1">
          <p15:clr>
            <a:srgbClr val="A4A3A4"/>
          </p15:clr>
        </p15:guide>
        <p15:guide id="9" pos="4536" userDrawn="1">
          <p15:clr>
            <a:srgbClr val="A4A3A4"/>
          </p15:clr>
        </p15:guide>
        <p15:guide id="12" orient="horz" pos="1536" userDrawn="1">
          <p15:clr>
            <a:srgbClr val="A4A3A4"/>
          </p15:clr>
        </p15:guide>
        <p15:guide id="13" pos="1728" userDrawn="1">
          <p15:clr>
            <a:srgbClr val="A4A3A4"/>
          </p15:clr>
        </p15:guide>
        <p15:guide id="14" pos="1536" userDrawn="1">
          <p15:clr>
            <a:srgbClr val="A4A3A4"/>
          </p15:clr>
        </p15:guide>
        <p15:guide id="15" pos="2616" userDrawn="1">
          <p15:clr>
            <a:srgbClr val="A4A3A4"/>
          </p15:clr>
        </p15:guide>
        <p15:guide id="16" pos="3048" userDrawn="1">
          <p15:clr>
            <a:srgbClr val="A4A3A4"/>
          </p15:clr>
        </p15:guide>
        <p15:guide id="17" orient="horz" pos="648" userDrawn="1">
          <p15:clr>
            <a:srgbClr val="A4A3A4"/>
          </p15:clr>
        </p15:guide>
        <p15:guide id="18" orient="horz" pos="1344" userDrawn="1">
          <p15:clr>
            <a:srgbClr val="A4A3A4"/>
          </p15:clr>
        </p15:guide>
        <p15:guide id="19" orient="horz" pos="5448" userDrawn="1">
          <p15:clr>
            <a:srgbClr val="A4A3A4"/>
          </p15:clr>
        </p15:guide>
        <p15:guide id="20" orient="horz" pos="1728" userDrawn="1">
          <p15:clr>
            <a:srgbClr val="A4A3A4"/>
          </p15:clr>
        </p15:guide>
        <p15:guide id="21" orient="horz" pos="2280" userDrawn="1">
          <p15:clr>
            <a:srgbClr val="A4A3A4"/>
          </p15:clr>
        </p15:guide>
        <p15:guide id="22" orient="horz" pos="5400" userDrawn="1">
          <p15:clr>
            <a:srgbClr val="A4A3A4"/>
          </p15:clr>
        </p15:guide>
        <p15:guide id="23" pos="1920" userDrawn="1">
          <p15:clr>
            <a:srgbClr val="A4A3A4"/>
          </p15:clr>
        </p15:guide>
        <p15:guide id="24" pos="2376" userDrawn="1">
          <p15:clr>
            <a:srgbClr val="A4A3A4"/>
          </p15:clr>
        </p15:guide>
        <p15:guide id="25" pos="3312" userDrawn="1">
          <p15:clr>
            <a:srgbClr val="A4A3A4"/>
          </p15:clr>
        </p15:guide>
        <p15:guide id="26" pos="3744" userDrawn="1">
          <p15:clr>
            <a:srgbClr val="A4A3A4"/>
          </p15:clr>
        </p15:guide>
        <p15:guide id="27" pos="3984" userDrawn="1">
          <p15:clr>
            <a:srgbClr val="A4A3A4"/>
          </p15:clr>
        </p15:guide>
        <p15:guide id="28" pos="4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A6815-7047-152A-7614-527A41B3A6D1}" name="Lauren Machtinger" initials="LM" userId="S::l.machtinger@interceptgroup.com::4535f638-706c-47a0-835d-b1693c81b1d3" providerId="AD"/>
  <p188:author id="{3D9E43A6-5743-7D41-B221-C8A0E183BEEF}" name="Claudia Chan" initials="CC" userId="Claudia Chan" providerId="None"/>
  <p188:author id="{43319CB5-51C0-A19D-8285-51E2BCB13DC4}" name="Shaheen Yazdani" initials="SY" userId="S::s.yazdani@interceptgroup.com::9fe886aa-dc6d-40a7-a2fb-f9c695f28e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haheen Yazdani" initials="SY [2]" lastIdx="11" clrIdx="6">
    <p:extLst>
      <p:ext uri="{19B8F6BF-5375-455C-9EA6-DF929625EA0E}">
        <p15:presenceInfo xmlns:p15="http://schemas.microsoft.com/office/powerpoint/2012/main" userId="Shaheen Yazdani" providerId="None"/>
      </p:ext>
    </p:extLst>
  </p:cmAuthor>
  <p:cmAuthor id="1" name="Claudia Chan" initials="CC" lastIdx="30" clrIdx="0">
    <p:extLst>
      <p:ext uri="{19B8F6BF-5375-455C-9EA6-DF929625EA0E}">
        <p15:presenceInfo xmlns:p15="http://schemas.microsoft.com/office/powerpoint/2012/main" userId="Claudia Chan" providerId="None"/>
      </p:ext>
    </p:extLst>
  </p:cmAuthor>
  <p:cmAuthor id="2" name="Shaheen Yazdani" initials="SY" lastIdx="12" clrIdx="1">
    <p:extLst>
      <p:ext uri="{19B8F6BF-5375-455C-9EA6-DF929625EA0E}">
        <p15:presenceInfo xmlns:p15="http://schemas.microsoft.com/office/powerpoint/2012/main" userId="S::s.yazdani@interceptgroup.com::9fe886aa-dc6d-40a7-a2fb-f9c695f28e45" providerId="AD"/>
      </p:ext>
    </p:extLst>
  </p:cmAuthor>
  <p:cmAuthor id="3" name="Nahya Raidy" initials="NR" lastIdx="6" clrIdx="2">
    <p:extLst>
      <p:ext uri="{19B8F6BF-5375-455C-9EA6-DF929625EA0E}">
        <p15:presenceInfo xmlns:p15="http://schemas.microsoft.com/office/powerpoint/2012/main" userId="S::n.raidy@interceptgroup.com::03611822-e41a-470d-bccd-e2cef220430c" providerId="AD"/>
      </p:ext>
    </p:extLst>
  </p:cmAuthor>
  <p:cmAuthor id="4" name="Nahya Raidy" initials="NR [2]" lastIdx="5" clrIdx="3">
    <p:extLst>
      <p:ext uri="{19B8F6BF-5375-455C-9EA6-DF929625EA0E}">
        <p15:presenceInfo xmlns:p15="http://schemas.microsoft.com/office/powerpoint/2012/main" userId="Nahya Raidy" providerId="None"/>
      </p:ext>
    </p:extLst>
  </p:cmAuthor>
  <p:cmAuthor id="5" name="Julian Ibe" initials="JI" lastIdx="1" clrIdx="4">
    <p:extLst>
      <p:ext uri="{19B8F6BF-5375-455C-9EA6-DF929625EA0E}">
        <p15:presenceInfo xmlns:p15="http://schemas.microsoft.com/office/powerpoint/2012/main" userId="Julian Ibe" providerId="None"/>
      </p:ext>
    </p:extLst>
  </p:cmAuthor>
  <p:cmAuthor id="6" name="Intercept Group" initials="I" lastIdx="4" clrIdx="5">
    <p:extLst>
      <p:ext uri="{19B8F6BF-5375-455C-9EA6-DF929625EA0E}">
        <p15:presenceInfo xmlns:p15="http://schemas.microsoft.com/office/powerpoint/2012/main" userId="Intercept Gro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78D4"/>
    <a:srgbClr val="000000"/>
    <a:srgbClr val="F9F9F9"/>
    <a:srgbClr val="F0F0F0"/>
    <a:srgbClr val="E9E9E9"/>
    <a:srgbClr val="E6E6E6"/>
    <a:srgbClr val="F2F2F2"/>
    <a:srgbClr val="2F2F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1"/>
    <p:restoredTop sz="97158"/>
  </p:normalViewPr>
  <p:slideViewPr>
    <p:cSldViewPr snapToGrid="0">
      <p:cViewPr varScale="1">
        <p:scale>
          <a:sx n="102" d="100"/>
          <a:sy n="102" d="100"/>
        </p:scale>
        <p:origin x="1420" y="84"/>
      </p:cViewPr>
      <p:guideLst>
        <p:guide orient="horz" pos="220"/>
        <p:guide orient="horz" pos="4896"/>
        <p:guide orient="horz" pos="840"/>
        <p:guide orient="horz" pos="4416"/>
        <p:guide pos="218"/>
        <p:guide pos="4536"/>
        <p:guide orient="horz" pos="1536"/>
        <p:guide pos="1728"/>
        <p:guide pos="1536"/>
        <p:guide pos="2616"/>
        <p:guide pos="3048"/>
        <p:guide orient="horz" pos="648"/>
        <p:guide orient="horz" pos="1344"/>
        <p:guide orient="horz" pos="5448"/>
        <p:guide orient="horz" pos="1728"/>
        <p:guide orient="horz" pos="2280"/>
        <p:guide orient="horz" pos="5400"/>
        <p:guide pos="1920"/>
        <p:guide pos="2376"/>
        <p:guide pos="3312"/>
        <p:guide pos="3744"/>
        <p:guide pos="3984"/>
        <p:guide pos="441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339E-8D31-46E9-9CF8-133C546E7D20}" type="datetimeFigureOut">
              <a:rPr lang="en-CA" smtClean="0"/>
              <a:t>2022-10-11</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9A64F-1DE6-4BA7-98AD-603E0AF90FF9}" type="slidenum">
              <a:rPr lang="en-CA" smtClean="0"/>
              <a:t>‹#›</a:t>
            </a:fld>
            <a:endParaRPr lang="en-CA"/>
          </a:p>
        </p:txBody>
      </p:sp>
    </p:spTree>
    <p:extLst>
      <p:ext uri="{BB962C8B-B14F-4D97-AF65-F5344CB8AC3E}">
        <p14:creationId xmlns:p14="http://schemas.microsoft.com/office/powerpoint/2010/main" val="425235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785" y="1646133"/>
            <a:ext cx="6412230" cy="3501813"/>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42975" y="5282989"/>
            <a:ext cx="565785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DDA219-927C-4E0F-8C1D-DB406F3000BA}" type="datetime1">
              <a:rPr lang="en-CA" smtClean="0"/>
              <a:t>2022-10-11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26296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3BD35-37A8-483C-9057-168EDDB2AB43}" type="datetime1">
              <a:rPr lang="en-CA" smtClean="0"/>
              <a:t>2022-10-11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15455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8532" y="535517"/>
            <a:ext cx="1626632"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8637" y="535517"/>
            <a:ext cx="4785598"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EAE6-001D-4AB5-A74F-C3B2CDD6F70F}" type="datetime1">
              <a:rPr lang="en-CA" smtClean="0"/>
              <a:t>2022-10-11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11910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9EFD3-2114-4A88-9673-94C0A6CF3459}" type="datetime1">
              <a:rPr lang="en-CA" smtClean="0"/>
              <a:t>2022-10-11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36862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707" y="2507618"/>
            <a:ext cx="6506528"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14707" y="6731215"/>
            <a:ext cx="6506528"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7115D-1B1F-4737-ADD4-6F8D69C4F719}" type="datetime1">
              <a:rPr lang="en-CA" smtClean="0"/>
              <a:t>2022-10-11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63041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636" y="2677584"/>
            <a:ext cx="3206115"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9049" y="2677584"/>
            <a:ext cx="3206115"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6B86FE-4D19-47CE-81BC-A5498C8AD73D}" type="datetime1">
              <a:rPr lang="en-CA" smtClean="0"/>
              <a:t>2022-10-11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4049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619" y="535519"/>
            <a:ext cx="6506528"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9619" y="2465706"/>
            <a:ext cx="3191381"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519619" y="3674110"/>
            <a:ext cx="3191381"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9049" y="2465706"/>
            <a:ext cx="3207098"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3819049" y="3674110"/>
            <a:ext cx="320709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88C81A-F61D-44AF-A1A0-900C2997039B}" type="datetime1">
              <a:rPr lang="en-CA" smtClean="0"/>
              <a:t>2022-10-11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98362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CD4BAA-7209-45E0-90E9-77D535245657}" type="datetime1">
              <a:rPr lang="en-CA" smtClean="0"/>
              <a:t>2022-10-11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71781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68352-CD83-45B9-8591-4FBD0C63A48B}" type="datetime1">
              <a:rPr lang="en-CA" smtClean="0"/>
              <a:t>2022-10-11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F3BFEA-94B6-43B3-BFC0-C11D0EECC516}" type="slidenum">
              <a:rPr lang="en-CA" smtClean="0"/>
              <a:pPr/>
              <a:t>‹#›</a:t>
            </a:fld>
            <a:endParaRPr lang="en-CA"/>
          </a:p>
        </p:txBody>
      </p:sp>
    </p:spTree>
    <p:extLst>
      <p:ext uri="{BB962C8B-B14F-4D97-AF65-F5344CB8AC3E}">
        <p14:creationId xmlns:p14="http://schemas.microsoft.com/office/powerpoint/2010/main" val="16726214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70560"/>
            <a:ext cx="243307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207097" y="1448226"/>
            <a:ext cx="3819049" cy="714798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9619" y="3017520"/>
            <a:ext cx="243307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6206A867-56BD-4FC4-BACF-8D8B16F87659}" type="datetime1">
              <a:rPr lang="en-CA" smtClean="0"/>
              <a:t>2022-10-11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5952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70560"/>
            <a:ext cx="243307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207097" y="1448226"/>
            <a:ext cx="3819049" cy="7147983"/>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p>
        </p:txBody>
      </p:sp>
      <p:sp>
        <p:nvSpPr>
          <p:cNvPr id="4" name="Text Placeholder 3"/>
          <p:cNvSpPr>
            <a:spLocks noGrp="1"/>
          </p:cNvSpPr>
          <p:nvPr>
            <p:ph type="body" sz="half" idx="2"/>
          </p:nvPr>
        </p:nvSpPr>
        <p:spPr>
          <a:xfrm>
            <a:off x="519619" y="3017520"/>
            <a:ext cx="243307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55FA7A55-2C2A-4F72-A747-00354B0542AF}" type="datetime1">
              <a:rPr lang="en-CA" smtClean="0"/>
              <a:t>2022-10-11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337847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636" y="535519"/>
            <a:ext cx="6506528"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8636" y="2677584"/>
            <a:ext cx="6506528"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8636" y="9322649"/>
            <a:ext cx="1697355" cy="535517"/>
          </a:xfrm>
          <a:prstGeom prst="rect">
            <a:avLst/>
          </a:prstGeom>
        </p:spPr>
        <p:txBody>
          <a:bodyPr vert="horz" lIns="91440" tIns="45720" rIns="91440" bIns="45720" rtlCol="0" anchor="ctr"/>
          <a:lstStyle>
            <a:lvl1pPr algn="l">
              <a:defRPr sz="990">
                <a:solidFill>
                  <a:schemeClr val="tx1">
                    <a:tint val="75000"/>
                  </a:schemeClr>
                </a:solidFill>
              </a:defRPr>
            </a:lvl1pPr>
          </a:lstStyle>
          <a:p>
            <a:fld id="{946C3ABA-AE8A-4001-9F49-E903CFE13593}" type="datetime1">
              <a:rPr lang="en-CA" smtClean="0"/>
              <a:t>2022-10-11</a:t>
            </a:fld>
            <a:endParaRPr lang="en-CA"/>
          </a:p>
        </p:txBody>
      </p:sp>
      <p:sp>
        <p:nvSpPr>
          <p:cNvPr id="5" name="Footer Placeholder 4"/>
          <p:cNvSpPr>
            <a:spLocks noGrp="1"/>
          </p:cNvSpPr>
          <p:nvPr>
            <p:ph type="ftr" sz="quarter" idx="3"/>
          </p:nvPr>
        </p:nvSpPr>
        <p:spPr>
          <a:xfrm>
            <a:off x="2498884" y="9322649"/>
            <a:ext cx="2546033" cy="535517"/>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327809" y="9322649"/>
            <a:ext cx="1697355" cy="535517"/>
          </a:xfrm>
          <a:prstGeom prst="rect">
            <a:avLst/>
          </a:prstGeom>
        </p:spPr>
        <p:txBody>
          <a:bodyPr vert="horz" lIns="91440" tIns="45720" rIns="91440" bIns="45720" rtlCol="0" anchor="ctr"/>
          <a:lstStyle>
            <a:lvl1pPr algn="r">
              <a:defRPr sz="990">
                <a:solidFill>
                  <a:schemeClr val="tx1">
                    <a:tint val="75000"/>
                  </a:schemeClr>
                </a:solidFill>
              </a:defRPr>
            </a:lvl1pPr>
          </a:lstStyle>
          <a:p>
            <a:fld id="{3EF3BFEA-94B6-43B3-BFC0-C11D0EECC516}" type="slidenum">
              <a:rPr lang="en-CA" smtClean="0"/>
              <a:t>‹#›</a:t>
            </a:fld>
            <a:endParaRPr lang="en-CA"/>
          </a:p>
        </p:txBody>
      </p:sp>
    </p:spTree>
    <p:extLst>
      <p:ext uri="{BB962C8B-B14F-4D97-AF65-F5344CB8AC3E}">
        <p14:creationId xmlns:p14="http://schemas.microsoft.com/office/powerpoint/2010/main" val="41605180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icrosoft.com/en-us/corporate-responsibility/sustainability/products-services-device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icrosoft.com/en-us/accessibility/features?activetab=pivot_1:primaryr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microsoft.com/en-us/store/b/accessible-adaptive-devices-accessori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rface.com/Storage"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aka.ms/windows11-spec" TargetMode="External"/><Relationship Id="rId4" Type="http://schemas.openxmlformats.org/officeDocument/2006/relationships/hyperlink" Target="https://aka.ms/m365businesstrial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5787C05-C107-0980-8EB4-DBCB8DDDE23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4404528"/>
            <a:ext cx="7543800" cy="5653872"/>
          </a:xfrm>
          <a:custGeom>
            <a:avLst/>
            <a:gdLst/>
            <a:ahLst/>
            <a:cxnLst/>
            <a:rect l="l" t="t" r="r" b="b"/>
            <a:pathLst>
              <a:path w="10058400" h="2209800">
                <a:moveTo>
                  <a:pt x="0" y="0"/>
                </a:moveTo>
                <a:lnTo>
                  <a:pt x="0" y="2209292"/>
                </a:lnTo>
                <a:lnTo>
                  <a:pt x="10058400" y="2209292"/>
                </a:lnTo>
                <a:lnTo>
                  <a:pt x="10058400" y="616432"/>
                </a:lnTo>
                <a:lnTo>
                  <a:pt x="0" y="0"/>
                </a:lnTo>
                <a:close/>
              </a:path>
            </a:pathLst>
          </a:custGeom>
          <a:solidFill>
            <a:srgbClr val="E6E6E6"/>
          </a:solidFill>
        </p:spPr>
        <p:txBody>
          <a:bodyPr wrap="square" lIns="0" tIns="0" rIns="0" bIns="0" rtlCol="0"/>
          <a:lstStyle/>
          <a:p>
            <a:endParaRPr/>
          </a:p>
        </p:txBody>
      </p:sp>
      <p:pic>
        <p:nvPicPr>
          <p:cNvPr id="7" name="Picture 6" descr="Microsoft Surface logo">
            <a:extLst>
              <a:ext uri="{FF2B5EF4-FFF2-40B4-BE49-F238E27FC236}">
                <a16:creationId xmlns:a16="http://schemas.microsoft.com/office/drawing/2014/main" id="{EDFDFFEB-DE43-AF3C-659C-6E7D2852CD4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8" name="TextBox 7">
            <a:extLst>
              <a:ext uri="{FF2B5EF4-FFF2-40B4-BE49-F238E27FC236}">
                <a16:creationId xmlns:a16="http://schemas.microsoft.com/office/drawing/2014/main" id="{82C93306-8144-2E64-ED41-C1CAA2321C4D}"/>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sp>
        <p:nvSpPr>
          <p:cNvPr id="9" name="TextBox 8">
            <a:extLst>
              <a:ext uri="{FF2B5EF4-FFF2-40B4-BE49-F238E27FC236}">
                <a16:creationId xmlns:a16="http://schemas.microsoft.com/office/drawing/2014/main" id="{6FD3D659-7FE7-3A60-88D5-46D2D08142A8}"/>
              </a:ext>
            </a:extLst>
          </p:cNvPr>
          <p:cNvSpPr txBox="1">
            <a:spLocks noGrp="1" noRot="1" noMove="1" noResize="1" noEditPoints="1" noAdjustHandles="1" noChangeArrowheads="1" noChangeShapeType="1"/>
          </p:cNvSpPr>
          <p:nvPr/>
        </p:nvSpPr>
        <p:spPr>
          <a:xfrm>
            <a:off x="256051" y="1563771"/>
            <a:ext cx="6944850" cy="650306"/>
          </a:xfrm>
          <a:prstGeom prst="rect">
            <a:avLst/>
          </a:prstGeom>
          <a:noFill/>
        </p:spPr>
        <p:txBody>
          <a:bodyPr wrap="square" lIns="91440" tIns="45720" rIns="91440" bIns="45720" anchor="t">
            <a:spAutoFit/>
          </a:bodyPr>
          <a:lstStyle/>
          <a:p>
            <a:pPr>
              <a:lnSpc>
                <a:spcPts val="1500"/>
              </a:lnSpc>
            </a:pPr>
            <a:r>
              <a:rPr lang="en-US" sz="1000" dirty="0">
                <a:solidFill>
                  <a:srgbClr val="505050"/>
                </a:solidFill>
                <a:effectLst/>
                <a:latin typeface="Segoe UI" panose="020B0502040204020203" pitchFamily="34" charset="0"/>
              </a:rPr>
              <a:t>The go everywhere, work anywhere, wherever the day takes your team, 2-in-1 that performs like a laptop: Microsoft Surface Pro 9. The Windows 11 Secured-core PC and virtually edge-to-edge 13” PixelSense™ touch display with </a:t>
            </a:r>
            <a:br>
              <a:rPr lang="en-US" sz="1000" dirty="0">
                <a:solidFill>
                  <a:srgbClr val="505050"/>
                </a:solidFill>
                <a:effectLst/>
                <a:latin typeface="Segoe UI" panose="020B0502040204020203" pitchFamily="34" charset="0"/>
              </a:rPr>
            </a:br>
            <a:r>
              <a:rPr lang="en-US" sz="1000" dirty="0">
                <a:solidFill>
                  <a:srgbClr val="505050"/>
                </a:solidFill>
                <a:effectLst/>
                <a:latin typeface="Segoe UI" panose="020B0502040204020203" pitchFamily="34" charset="0"/>
              </a:rPr>
              <a:t>true-to-life color come together in a light, low-profile form to give your team the power they need for any path.</a:t>
            </a:r>
          </a:p>
        </p:txBody>
      </p:sp>
      <p:sp>
        <p:nvSpPr>
          <p:cNvPr id="10" name="TextBox 9">
            <a:extLst>
              <a:ext uri="{FF2B5EF4-FFF2-40B4-BE49-F238E27FC236}">
                <a16:creationId xmlns:a16="http://schemas.microsoft.com/office/drawing/2014/main" id="{CE6DD348-F074-95C7-0DCB-043DA4C0C265}"/>
              </a:ext>
            </a:extLst>
          </p:cNvPr>
          <p:cNvSpPr txBox="1">
            <a:spLocks noGrp="1" noRot="1" noMove="1" noResize="1" noEditPoints="1" noAdjustHandles="1" noChangeArrowheads="1" noChangeShapeType="1"/>
          </p:cNvSpPr>
          <p:nvPr/>
        </p:nvSpPr>
        <p:spPr>
          <a:xfrm>
            <a:off x="256050" y="1103559"/>
            <a:ext cx="7069328" cy="369332"/>
          </a:xfrm>
          <a:prstGeom prst="rect">
            <a:avLst/>
          </a:prstGeom>
          <a:noFill/>
        </p:spPr>
        <p:txBody>
          <a:bodyPr wrap="square" lIns="91440" tIns="45720" rIns="91440" bIns="45720" anchor="b">
            <a:spAutoFit/>
          </a:bodyPr>
          <a:lstStyle/>
          <a:p>
            <a:r>
              <a:rPr lang="en-US" dirty="0">
                <a:solidFill>
                  <a:srgbClr val="505050"/>
                </a:solidFill>
                <a:effectLst/>
                <a:latin typeface="Segoe UI Light" panose="020B0502040204020203" pitchFamily="34" charset="0"/>
              </a:rPr>
              <a:t>The most powerful Pro </a:t>
            </a:r>
          </a:p>
        </p:txBody>
      </p:sp>
      <p:sp>
        <p:nvSpPr>
          <p:cNvPr id="11" name="TextBox 10">
            <a:extLst>
              <a:ext uri="{FF2B5EF4-FFF2-40B4-BE49-F238E27FC236}">
                <a16:creationId xmlns:a16="http://schemas.microsoft.com/office/drawing/2014/main" id="{B0AA29E2-D397-32F0-855F-A663797296F7}"/>
              </a:ext>
            </a:extLst>
          </p:cNvPr>
          <p:cNvSpPr txBox="1">
            <a:spLocks noGrp="1" noRot="1" noMove="1" noResize="1" noEditPoints="1" noAdjustHandles="1" noChangeArrowheads="1" noChangeShapeType="1"/>
          </p:cNvSpPr>
          <p:nvPr/>
        </p:nvSpPr>
        <p:spPr>
          <a:xfrm>
            <a:off x="256050" y="2352003"/>
            <a:ext cx="7069328" cy="215444"/>
          </a:xfrm>
          <a:prstGeom prst="rect">
            <a:avLst/>
          </a:prstGeom>
          <a:noFill/>
        </p:spPr>
        <p:txBody>
          <a:bodyPr wrap="square" lIns="91440" tIns="45720" rIns="91440" bIns="45720" anchor="b">
            <a:spAutoFit/>
          </a:bodyPr>
          <a:lstStyle/>
          <a:p>
            <a:r>
              <a:rPr lang="en-US" sz="800" b="1" spc="200" dirty="0">
                <a:solidFill>
                  <a:srgbClr val="0078D4"/>
                </a:solidFill>
                <a:effectLst/>
                <a:latin typeface="Segoe UI Semibold" panose="020B0502040204020203" pitchFamily="34" charset="0"/>
                <a:cs typeface="Segoe UI Semibold" panose="020B0502040204020203" pitchFamily="34" charset="0"/>
              </a:rPr>
              <a:t>BENEFITS</a:t>
            </a:r>
          </a:p>
        </p:txBody>
      </p:sp>
      <p:graphicFrame>
        <p:nvGraphicFramePr>
          <p:cNvPr id="14" name="Table 5">
            <a:extLst>
              <a:ext uri="{FF2B5EF4-FFF2-40B4-BE49-F238E27FC236}">
                <a16:creationId xmlns:a16="http://schemas.microsoft.com/office/drawing/2014/main" id="{3F5BEBCD-3A1A-B25D-4101-8264895FFA26}"/>
              </a:ext>
            </a:extLst>
          </p:cNvPr>
          <p:cNvGraphicFramePr>
            <a:graphicFrameLocks/>
          </p:cNvGraphicFramePr>
          <p:nvPr>
            <p:extLst>
              <p:ext uri="{D42A27DB-BD31-4B8C-83A1-F6EECF244321}">
                <p14:modId xmlns:p14="http://schemas.microsoft.com/office/powerpoint/2010/main" val="1551516294"/>
              </p:ext>
            </p:extLst>
          </p:nvPr>
        </p:nvGraphicFramePr>
        <p:xfrm>
          <a:off x="363158" y="2677876"/>
          <a:ext cx="6837741" cy="877861"/>
        </p:xfrm>
        <a:graphic>
          <a:graphicData uri="http://schemas.openxmlformats.org/drawingml/2006/table">
            <a:tbl>
              <a:tblPr firstRow="1" bandRow="1">
                <a:tableStyleId>{5940675A-B579-460E-94D1-54222C63F5DA}</a:tableStyleId>
              </a:tblPr>
              <a:tblGrid>
                <a:gridCol w="2167100">
                  <a:extLst>
                    <a:ext uri="{9D8B030D-6E8A-4147-A177-3AD203B41FA5}">
                      <a16:colId xmlns:a16="http://schemas.microsoft.com/office/drawing/2014/main" val="1644014829"/>
                    </a:ext>
                  </a:extLst>
                </a:gridCol>
                <a:gridCol w="133400">
                  <a:extLst>
                    <a:ext uri="{9D8B030D-6E8A-4147-A177-3AD203B41FA5}">
                      <a16:colId xmlns:a16="http://schemas.microsoft.com/office/drawing/2014/main" val="1444953401"/>
                    </a:ext>
                  </a:extLst>
                </a:gridCol>
                <a:gridCol w="2154392">
                  <a:extLst>
                    <a:ext uri="{9D8B030D-6E8A-4147-A177-3AD203B41FA5}">
                      <a16:colId xmlns:a16="http://schemas.microsoft.com/office/drawing/2014/main" val="3756154389"/>
                    </a:ext>
                  </a:extLst>
                </a:gridCol>
                <a:gridCol w="133400">
                  <a:extLst>
                    <a:ext uri="{9D8B030D-6E8A-4147-A177-3AD203B41FA5}">
                      <a16:colId xmlns:a16="http://schemas.microsoft.com/office/drawing/2014/main" val="3387034134"/>
                    </a:ext>
                  </a:extLst>
                </a:gridCol>
                <a:gridCol w="2249449">
                  <a:extLst>
                    <a:ext uri="{9D8B030D-6E8A-4147-A177-3AD203B41FA5}">
                      <a16:colId xmlns:a16="http://schemas.microsoft.com/office/drawing/2014/main" val="4285087522"/>
                    </a:ext>
                  </a:extLst>
                </a:gridCol>
              </a:tblGrid>
              <a:tr h="640080">
                <a:tc>
                  <a:txBody>
                    <a:bodyPr/>
                    <a:lstStyle/>
                    <a:p>
                      <a:pPr>
                        <a:lnSpc>
                          <a:spcPts val="11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Get pro-level performance and unlock workstation-class power with optional 12th Gen Intel® </a:t>
                      </a:r>
                      <a:r>
                        <a:rPr lang="en-US" sz="800" b="0" i="0" kern="1200" dirty="0" err="1">
                          <a:solidFill>
                            <a:srgbClr val="505050"/>
                          </a:solidFill>
                          <a:effectLst/>
                          <a:latin typeface="Segoe UI" panose="020B0502040204020203" pitchFamily="34" charset="0"/>
                          <a:ea typeface="+mn-ea"/>
                          <a:cs typeface="Segoe UI" panose="020B0502040204020203" pitchFamily="34" charset="0"/>
                        </a:rPr>
                        <a:t>Core</a:t>
                      </a:r>
                      <a:r>
                        <a:rPr lang="en-US" sz="800" b="0" i="0" kern="1200" baseline="30000" dirty="0" err="1">
                          <a:solidFill>
                            <a:srgbClr val="505050"/>
                          </a:solidFill>
                          <a:effectLst/>
                          <a:latin typeface="Segoe UI" panose="020B0502040204020203" pitchFamily="34" charset="0"/>
                          <a:ea typeface="+mn-ea"/>
                          <a:cs typeface="Segoe UI" panose="020B0502040204020203" pitchFamily="34" charset="0"/>
                        </a:rPr>
                        <a:t>TM</a:t>
                      </a:r>
                      <a:r>
                        <a:rPr lang="en-US" sz="800" b="0" i="0" kern="1200" dirty="0">
                          <a:solidFill>
                            <a:srgbClr val="505050"/>
                          </a:solidFill>
                          <a:effectLst/>
                          <a:latin typeface="Segoe UI" panose="020B0502040204020203" pitchFamily="34" charset="0"/>
                          <a:ea typeface="+mn-ea"/>
                          <a:cs typeface="Segoe UI" panose="020B0502040204020203" pitchFamily="34" charset="0"/>
                        </a:rPr>
                        <a:t> processors built on the Intel® </a:t>
                      </a:r>
                      <a:r>
                        <a:rPr lang="en-US" sz="800" b="0" i="0" kern="1200" dirty="0" err="1">
                          <a:solidFill>
                            <a:srgbClr val="505050"/>
                          </a:solidFill>
                          <a:effectLst/>
                          <a:latin typeface="Segoe UI" panose="020B0502040204020203" pitchFamily="34" charset="0"/>
                          <a:ea typeface="+mn-ea"/>
                          <a:cs typeface="Segoe UI" panose="020B0502040204020203" pitchFamily="34" charset="0"/>
                        </a:rPr>
                        <a:t>Evo</a:t>
                      </a:r>
                      <a:r>
                        <a:rPr lang="en-US" sz="800" b="0" i="0" kern="1200" baseline="30000" dirty="0" err="1">
                          <a:solidFill>
                            <a:srgbClr val="505050"/>
                          </a:solidFill>
                          <a:effectLst/>
                          <a:latin typeface="Segoe UI" panose="020B0502040204020203" pitchFamily="34" charset="0"/>
                          <a:ea typeface="+mn-ea"/>
                          <a:cs typeface="Segoe UI" panose="020B0502040204020203" pitchFamily="34" charset="0"/>
                        </a:rPr>
                        <a:t>TM</a:t>
                      </a:r>
                      <a:r>
                        <a:rPr lang="en-US" sz="800" b="0" i="0" kern="1200" dirty="0">
                          <a:solidFill>
                            <a:srgbClr val="505050"/>
                          </a:solidFill>
                          <a:effectLst/>
                          <a:latin typeface="Segoe UI" panose="020B0502040204020203" pitchFamily="34" charset="0"/>
                          <a:ea typeface="+mn-ea"/>
                          <a:cs typeface="Segoe UI" panose="020B0502040204020203" pitchFamily="34" charset="0"/>
                        </a:rPr>
                        <a:t> platform and </a:t>
                      </a:r>
                      <a:r>
                        <a:rPr lang="en-US" sz="800" b="0" i="0" kern="1200" dirty="0" err="1">
                          <a:solidFill>
                            <a:srgbClr val="505050"/>
                          </a:solidFill>
                          <a:effectLst/>
                          <a:latin typeface="Segoe UI" panose="020B0502040204020203" pitchFamily="34" charset="0"/>
                          <a:ea typeface="+mn-ea"/>
                          <a:cs typeface="Segoe UI" panose="020B0502040204020203" pitchFamily="34" charset="0"/>
                        </a:rPr>
                        <a:t>Thunderbolt</a:t>
                      </a:r>
                      <a:r>
                        <a:rPr lang="en-US" sz="800" b="0" i="0" kern="1200" baseline="30000" dirty="0" err="1">
                          <a:solidFill>
                            <a:srgbClr val="505050"/>
                          </a:solidFill>
                          <a:effectLst/>
                          <a:latin typeface="Segoe UI" panose="020B0502040204020203" pitchFamily="34" charset="0"/>
                          <a:ea typeface="+mn-ea"/>
                          <a:cs typeface="Segoe UI" panose="020B0502040204020203" pitchFamily="34" charset="0"/>
                        </a:rPr>
                        <a:t>TM</a:t>
                      </a:r>
                      <a:r>
                        <a:rPr lang="en-US" sz="800" b="0" i="0" kern="1200" dirty="0">
                          <a:solidFill>
                            <a:srgbClr val="505050"/>
                          </a:solidFill>
                          <a:effectLst/>
                          <a:latin typeface="Segoe UI" panose="020B0502040204020203" pitchFamily="34" charset="0"/>
                          <a:ea typeface="+mn-ea"/>
                          <a:cs typeface="Segoe UI" panose="020B0502040204020203" pitchFamily="34" charset="0"/>
                        </a:rPr>
                        <a:t> 4. </a:t>
                      </a:r>
                    </a:p>
                    <a:p>
                      <a:pPr rtl="0" fontAlgn="base">
                        <a:lnSpc>
                          <a:spcPts val="11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lnSpc>
                          <a:spcPts val="11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For employees on the go-go-go who need instant access, quick multitasking, and longer battery life, choose the latest generation Microsoft SQ® 3 processor. </a:t>
                      </a:r>
                    </a:p>
                    <a:p>
                      <a:pPr marL="0" marR="0" lvl="0" indent="0" algn="l" defTabSz="1005840" rtl="0" eaLnBrk="1" fontAlgn="base" latinLnBrk="0" hangingPunct="1">
                        <a:lnSpc>
                          <a:spcPts val="11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1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Security has never been more important; it’s also never been easier with Surface Pro 9 and Microsoft SQ® 3. Pluton </a:t>
                      </a:r>
                      <a:r>
                        <a:rPr lang="en-US" sz="800" b="0" i="0" kern="1200">
                          <a:solidFill>
                            <a:srgbClr val="505050"/>
                          </a:solidFill>
                          <a:effectLst/>
                          <a:latin typeface="Segoe UI" panose="020B0502040204020203" pitchFamily="34" charset="0"/>
                          <a:ea typeface="+mn-ea"/>
                          <a:cs typeface="Segoe UI" panose="020B0502040204020203" pitchFamily="34" charset="0"/>
                        </a:rPr>
                        <a:t>architecture secures </a:t>
                      </a:r>
                      <a:r>
                        <a:rPr lang="en-US" sz="800" b="0" i="0" kern="1200" dirty="0">
                          <a:solidFill>
                            <a:srgbClr val="505050"/>
                          </a:solidFill>
                          <a:effectLst/>
                          <a:latin typeface="Segoe UI" panose="020B0502040204020203" pitchFamily="34" charset="0"/>
                          <a:ea typeface="+mn-ea"/>
                          <a:cs typeface="Segoe UI" panose="020B0502040204020203" pitchFamily="34" charset="0"/>
                        </a:rPr>
                        <a:t>sensitive data directly in the CPU, making it </a:t>
                      </a:r>
                      <a:r>
                        <a:rPr lang="en-US" sz="800" b="0" i="0" kern="1200">
                          <a:solidFill>
                            <a:srgbClr val="505050"/>
                          </a:solidFill>
                          <a:effectLst/>
                          <a:latin typeface="Segoe UI" panose="020B0502040204020203" pitchFamily="34" charset="0"/>
                          <a:ea typeface="+mn-ea"/>
                          <a:cs typeface="Segoe UI" panose="020B0502040204020203" pitchFamily="34" charset="0"/>
                        </a:rPr>
                        <a:t>more difficult </a:t>
                      </a:r>
                      <a:r>
                        <a:rPr lang="en-US" sz="800" b="0" i="0" kern="1200" dirty="0">
                          <a:solidFill>
                            <a:srgbClr val="505050"/>
                          </a:solidFill>
                          <a:effectLst/>
                          <a:latin typeface="Segoe UI" panose="020B0502040204020203" pitchFamily="34" charset="0"/>
                          <a:ea typeface="+mn-ea"/>
                          <a:cs typeface="Segoe UI" panose="020B0502040204020203" pitchFamily="34" charset="0"/>
                        </a:rPr>
                        <a:t>for attackers to access.</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bl>
          </a:graphicData>
        </a:graphic>
      </p:graphicFrame>
      <p:pic>
        <p:nvPicPr>
          <p:cNvPr id="18" name="Picture 17" descr="A picture containing text&#10;&#10;Description automatically generated">
            <a:extLst>
              <a:ext uri="{FF2B5EF4-FFF2-40B4-BE49-F238E27FC236}">
                <a16:creationId xmlns:a16="http://schemas.microsoft.com/office/drawing/2014/main" id="{019AF17E-11D7-6ACB-F8CF-C7CF0A4C7A8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33807" r="51822" b="32724"/>
          <a:stretch/>
        </p:blipFill>
        <p:spPr>
          <a:xfrm>
            <a:off x="0" y="3621078"/>
            <a:ext cx="3634451" cy="3267438"/>
          </a:xfrm>
          <a:prstGeom prst="rect">
            <a:avLst/>
          </a:prstGeom>
        </p:spPr>
      </p:pic>
      <p:sp>
        <p:nvSpPr>
          <p:cNvPr id="19" name="TextBox 18">
            <a:extLst>
              <a:ext uri="{FF2B5EF4-FFF2-40B4-BE49-F238E27FC236}">
                <a16:creationId xmlns:a16="http://schemas.microsoft.com/office/drawing/2014/main" id="{B52C7CA4-E003-E1B1-7F33-9F03BFC28E8F}"/>
              </a:ext>
            </a:extLst>
          </p:cNvPr>
          <p:cNvSpPr txBox="1">
            <a:spLocks noGrp="1" noRot="1" noMove="1" noResize="1" noEditPoints="1" noAdjustHandles="1" noChangeArrowheads="1" noChangeShapeType="1"/>
          </p:cNvSpPr>
          <p:nvPr/>
        </p:nvSpPr>
        <p:spPr>
          <a:xfrm>
            <a:off x="346075" y="6732508"/>
            <a:ext cx="2253469" cy="503471"/>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Surface Slim Pen 2 is always ready with wireless charging built into Surface Pro 9 Signature Keyboard</a:t>
            </a:r>
          </a:p>
        </p:txBody>
      </p:sp>
      <p:pic>
        <p:nvPicPr>
          <p:cNvPr id="21" name="Picture 20" descr="A picture containing text, dark&#10;&#10;Description automatically generated">
            <a:extLst>
              <a:ext uri="{FF2B5EF4-FFF2-40B4-BE49-F238E27FC236}">
                <a16:creationId xmlns:a16="http://schemas.microsoft.com/office/drawing/2014/main" id="{9B7F6517-9EF9-5B7D-5F81-A1302C7C20F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36671" t="40520" r="15152" b="29266"/>
          <a:stretch/>
        </p:blipFill>
        <p:spPr>
          <a:xfrm>
            <a:off x="2766348" y="4286347"/>
            <a:ext cx="3634451" cy="2949632"/>
          </a:xfrm>
          <a:prstGeom prst="rect">
            <a:avLst/>
          </a:prstGeom>
        </p:spPr>
      </p:pic>
      <p:pic>
        <p:nvPicPr>
          <p:cNvPr id="3" name="Picture 2" descr="A screenshot of a computer&#10;&#10;Description automatically generated with medium confidence">
            <a:extLst>
              <a:ext uri="{FF2B5EF4-FFF2-40B4-BE49-F238E27FC236}">
                <a16:creationId xmlns:a16="http://schemas.microsoft.com/office/drawing/2014/main" id="{35915C0D-9D2D-534C-3B0B-A3FB6CD2BA2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81647" t="51755" b="37692"/>
          <a:stretch/>
        </p:blipFill>
        <p:spPr>
          <a:xfrm>
            <a:off x="6138940" y="5420455"/>
            <a:ext cx="1384540" cy="1030197"/>
          </a:xfrm>
          <a:prstGeom prst="rect">
            <a:avLst/>
          </a:prstGeom>
        </p:spPr>
      </p:pic>
      <p:pic>
        <p:nvPicPr>
          <p:cNvPr id="5" name="Picture 4" descr="A white airplane in the sky&#10;&#10;Description automatically generated with low confidence">
            <a:extLst>
              <a:ext uri="{FF2B5EF4-FFF2-40B4-BE49-F238E27FC236}">
                <a16:creationId xmlns:a16="http://schemas.microsoft.com/office/drawing/2014/main" id="{E757818F-5607-FB64-68FC-37F7F61F88FA}"/>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t="72633" r="56498" b="9886"/>
          <a:stretch/>
        </p:blipFill>
        <p:spPr>
          <a:xfrm>
            <a:off x="0" y="7437460"/>
            <a:ext cx="3281680" cy="1706540"/>
          </a:xfrm>
          <a:prstGeom prst="rect">
            <a:avLst/>
          </a:prstGeom>
        </p:spPr>
      </p:pic>
      <p:sp>
        <p:nvSpPr>
          <p:cNvPr id="6" name="TextBox 5">
            <a:extLst>
              <a:ext uri="{FF2B5EF4-FFF2-40B4-BE49-F238E27FC236}">
                <a16:creationId xmlns:a16="http://schemas.microsoft.com/office/drawing/2014/main" id="{C34A168D-0E11-D547-7A94-43240422DA14}"/>
              </a:ext>
            </a:extLst>
          </p:cNvPr>
          <p:cNvSpPr txBox="1">
            <a:spLocks noGrp="1" noRot="1" noMove="1" noResize="1" noEditPoints="1" noAdjustHandles="1" noChangeArrowheads="1" noChangeShapeType="1"/>
          </p:cNvSpPr>
          <p:nvPr/>
        </p:nvSpPr>
        <p:spPr>
          <a:xfrm>
            <a:off x="346074" y="9157273"/>
            <a:ext cx="2253469" cy="362407"/>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Adjust to the perfect angle with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the built-in kickstand</a:t>
            </a:r>
          </a:p>
        </p:txBody>
      </p:sp>
      <p:sp>
        <p:nvSpPr>
          <p:cNvPr id="12" name="TextBox 11">
            <a:extLst>
              <a:ext uri="{FF2B5EF4-FFF2-40B4-BE49-F238E27FC236}">
                <a16:creationId xmlns:a16="http://schemas.microsoft.com/office/drawing/2014/main" id="{E4B8E3C4-D7C5-759F-107C-705642A4FB40}"/>
              </a:ext>
            </a:extLst>
          </p:cNvPr>
          <p:cNvSpPr txBox="1">
            <a:spLocks noGrp="1" noRot="1" noMove="1" noResize="1" noEditPoints="1" noAdjustHandles="1" noChangeArrowheads="1" noChangeShapeType="1"/>
          </p:cNvSpPr>
          <p:nvPr/>
        </p:nvSpPr>
        <p:spPr>
          <a:xfrm>
            <a:off x="6181881" y="6145317"/>
            <a:ext cx="1214600" cy="506816"/>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Select SKUs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built on the Intel® Evo™ Platform</a:t>
            </a:r>
          </a:p>
        </p:txBody>
      </p:sp>
      <p:pic>
        <p:nvPicPr>
          <p:cNvPr id="15" name="Picture 14" descr="A picture containing arrow&#10;&#10;Description automatically generated">
            <a:extLst>
              <a:ext uri="{FF2B5EF4-FFF2-40B4-BE49-F238E27FC236}">
                <a16:creationId xmlns:a16="http://schemas.microsoft.com/office/drawing/2014/main" id="{F73375C8-9925-A268-780F-FA856A4EED74}"/>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36363" t="72293" r="27811" b="1145"/>
          <a:stretch/>
        </p:blipFill>
        <p:spPr>
          <a:xfrm>
            <a:off x="2743200" y="7465212"/>
            <a:ext cx="2702560" cy="2593188"/>
          </a:xfrm>
          <a:prstGeom prst="rect">
            <a:avLst/>
          </a:prstGeom>
        </p:spPr>
      </p:pic>
      <p:sp>
        <p:nvSpPr>
          <p:cNvPr id="17" name="TextBox 16">
            <a:extLst>
              <a:ext uri="{FF2B5EF4-FFF2-40B4-BE49-F238E27FC236}">
                <a16:creationId xmlns:a16="http://schemas.microsoft.com/office/drawing/2014/main" id="{217A186A-0A50-6090-89E8-C4C88DCFF024}"/>
              </a:ext>
            </a:extLst>
          </p:cNvPr>
          <p:cNvSpPr txBox="1">
            <a:spLocks noGrp="1" noRot="1" noMove="1" noResize="1" noEditPoints="1" noAdjustHandles="1" noChangeArrowheads="1" noChangeShapeType="1"/>
          </p:cNvSpPr>
          <p:nvPr/>
        </p:nvSpPr>
        <p:spPr>
          <a:xfrm>
            <a:off x="2854501" y="7706397"/>
            <a:ext cx="1101032" cy="215444"/>
          </a:xfrm>
          <a:prstGeom prst="rect">
            <a:avLst/>
          </a:prstGeom>
          <a:noFill/>
        </p:spPr>
        <p:txBody>
          <a:bodyPr wrap="square" lIns="91440" tIns="45720" rIns="91440" bIns="45720" anchor="t">
            <a:spAutoFit/>
          </a:bodyPr>
          <a:lstStyle/>
          <a:p>
            <a:r>
              <a:rPr lang="en-US" sz="800" dirty="0">
                <a:solidFill>
                  <a:srgbClr val="505050"/>
                </a:solidFill>
                <a:effectLst/>
                <a:latin typeface="Segoe UI" panose="020B0502040204020203" pitchFamily="34" charset="0"/>
              </a:rPr>
              <a:t>Thunderbolt 4 port</a:t>
            </a:r>
          </a:p>
        </p:txBody>
      </p:sp>
      <p:sp>
        <p:nvSpPr>
          <p:cNvPr id="20" name="TextBox 19">
            <a:extLst>
              <a:ext uri="{FF2B5EF4-FFF2-40B4-BE49-F238E27FC236}">
                <a16:creationId xmlns:a16="http://schemas.microsoft.com/office/drawing/2014/main" id="{80202207-153B-9AC2-5249-16183AA3FDA9}"/>
              </a:ext>
            </a:extLst>
          </p:cNvPr>
          <p:cNvSpPr txBox="1">
            <a:spLocks noGrp="1" noRot="1" noMove="1" noResize="1" noEditPoints="1" noAdjustHandles="1" noChangeArrowheads="1" noChangeShapeType="1"/>
          </p:cNvSpPr>
          <p:nvPr/>
        </p:nvSpPr>
        <p:spPr>
          <a:xfrm>
            <a:off x="4926504" y="9019071"/>
            <a:ext cx="966296" cy="215444"/>
          </a:xfrm>
          <a:prstGeom prst="rect">
            <a:avLst/>
          </a:prstGeom>
          <a:noFill/>
        </p:spPr>
        <p:txBody>
          <a:bodyPr wrap="square" lIns="91440" tIns="45720" rIns="91440" bIns="45720" anchor="t">
            <a:spAutoFit/>
          </a:bodyPr>
          <a:lstStyle/>
          <a:p>
            <a:r>
              <a:rPr lang="en-US" sz="800" dirty="0">
                <a:solidFill>
                  <a:srgbClr val="505050"/>
                </a:solidFill>
                <a:effectLst/>
                <a:latin typeface="Segoe UI" panose="020B0502040204020203" pitchFamily="34" charset="0"/>
              </a:rPr>
              <a:t>USB-C port</a:t>
            </a:r>
          </a:p>
        </p:txBody>
      </p:sp>
      <p:pic>
        <p:nvPicPr>
          <p:cNvPr id="23" name="Picture 22" descr="A picture containing outdoor object, night sky&#10;&#10;Description automatically generated">
            <a:extLst>
              <a:ext uri="{FF2B5EF4-FFF2-40B4-BE49-F238E27FC236}">
                <a16:creationId xmlns:a16="http://schemas.microsoft.com/office/drawing/2014/main" id="{A4ABBEF5-7EB7-9378-42F2-18DB9142D4C7}"/>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l="75825" t="65620" r="1280" b="14752"/>
          <a:stretch/>
        </p:blipFill>
        <p:spPr>
          <a:xfrm>
            <a:off x="5811520" y="6732508"/>
            <a:ext cx="1727200" cy="1916192"/>
          </a:xfrm>
          <a:prstGeom prst="rect">
            <a:avLst/>
          </a:prstGeom>
        </p:spPr>
      </p:pic>
      <p:sp>
        <p:nvSpPr>
          <p:cNvPr id="24" name="TextBox 23">
            <a:extLst>
              <a:ext uri="{FF2B5EF4-FFF2-40B4-BE49-F238E27FC236}">
                <a16:creationId xmlns:a16="http://schemas.microsoft.com/office/drawing/2014/main" id="{0302731D-58E0-CA9C-BC8E-FCC2CE10E54D}"/>
              </a:ext>
            </a:extLst>
          </p:cNvPr>
          <p:cNvSpPr txBox="1">
            <a:spLocks noGrp="1" noRot="1" noMove="1" noResize="1" noEditPoints="1" noAdjustHandles="1" noChangeArrowheads="1" noChangeShapeType="1"/>
          </p:cNvSpPr>
          <p:nvPr/>
        </p:nvSpPr>
        <p:spPr>
          <a:xfrm>
            <a:off x="5487949" y="7518911"/>
            <a:ext cx="1272141" cy="503471"/>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Lightweight and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ultra-thin portability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at 1.98lbs</a:t>
            </a:r>
          </a:p>
        </p:txBody>
      </p:sp>
    </p:spTree>
    <p:extLst>
      <p:ext uri="{BB962C8B-B14F-4D97-AF65-F5344CB8AC3E}">
        <p14:creationId xmlns:p14="http://schemas.microsoft.com/office/powerpoint/2010/main" val="231750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pic>
        <p:nvPicPr>
          <p:cNvPr id="12" name="Picture 11">
            <a:extLst>
              <a:ext uri="{FF2B5EF4-FFF2-40B4-BE49-F238E27FC236}">
                <a16:creationId xmlns:a16="http://schemas.microsoft.com/office/drawing/2014/main" id="{80CEC75B-0790-1CF0-3CB4-40A95D9F93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54522"/>
          <a:stretch/>
        </p:blipFill>
        <p:spPr>
          <a:xfrm>
            <a:off x="2772" y="5631131"/>
            <a:ext cx="7543800" cy="4439771"/>
          </a:xfrm>
          <a:prstGeom prst="rect">
            <a:avLst/>
          </a:prstGeom>
        </p:spPr>
      </p:pic>
      <p:graphicFrame>
        <p:nvGraphicFramePr>
          <p:cNvPr id="5" name="Table 5">
            <a:extLst>
              <a:ext uri="{FF2B5EF4-FFF2-40B4-BE49-F238E27FC236}">
                <a16:creationId xmlns:a16="http://schemas.microsoft.com/office/drawing/2014/main" id="{5D155ABC-FC6D-9F6B-5295-C8D8BA6A6E75}"/>
              </a:ext>
            </a:extLst>
          </p:cNvPr>
          <p:cNvGraphicFramePr>
            <a:graphicFrameLocks noGrp="1" noDrilldown="1" noMove="1" noResize="1"/>
          </p:cNvGraphicFramePr>
          <p:nvPr>
            <p:extLst>
              <p:ext uri="{D42A27DB-BD31-4B8C-83A1-F6EECF244321}">
                <p14:modId xmlns:p14="http://schemas.microsoft.com/office/powerpoint/2010/main" val="611078868"/>
              </p:ext>
            </p:extLst>
          </p:nvPr>
        </p:nvGraphicFramePr>
        <p:xfrm>
          <a:off x="349408" y="1352809"/>
          <a:ext cx="6858000" cy="4268708"/>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4181894924"/>
                    </a:ext>
                  </a:extLst>
                </a:gridCol>
                <a:gridCol w="274320">
                  <a:extLst>
                    <a:ext uri="{9D8B030D-6E8A-4147-A177-3AD203B41FA5}">
                      <a16:colId xmlns:a16="http://schemas.microsoft.com/office/drawing/2014/main" val="1904498976"/>
                    </a:ext>
                  </a:extLst>
                </a:gridCol>
                <a:gridCol w="2103120">
                  <a:extLst>
                    <a:ext uri="{9D8B030D-6E8A-4147-A177-3AD203B41FA5}">
                      <a16:colId xmlns:a16="http://schemas.microsoft.com/office/drawing/2014/main" val="1644014829"/>
                    </a:ext>
                  </a:extLst>
                </a:gridCol>
                <a:gridCol w="274320">
                  <a:extLst>
                    <a:ext uri="{9D8B030D-6E8A-4147-A177-3AD203B41FA5}">
                      <a16:colId xmlns:a16="http://schemas.microsoft.com/office/drawing/2014/main" val="1444953401"/>
                    </a:ext>
                  </a:extLst>
                </a:gridCol>
                <a:gridCol w="914400">
                  <a:extLst>
                    <a:ext uri="{9D8B030D-6E8A-4147-A177-3AD203B41FA5}">
                      <a16:colId xmlns:a16="http://schemas.microsoft.com/office/drawing/2014/main" val="3756154389"/>
                    </a:ext>
                  </a:extLst>
                </a:gridCol>
                <a:gridCol w="274320">
                  <a:extLst>
                    <a:ext uri="{9D8B030D-6E8A-4147-A177-3AD203B41FA5}">
                      <a16:colId xmlns:a16="http://schemas.microsoft.com/office/drawing/2014/main" val="3387034134"/>
                    </a:ext>
                  </a:extLst>
                </a:gridCol>
                <a:gridCol w="2103120">
                  <a:extLst>
                    <a:ext uri="{9D8B030D-6E8A-4147-A177-3AD203B41FA5}">
                      <a16:colId xmlns:a16="http://schemas.microsoft.com/office/drawing/2014/main" val="4285087522"/>
                    </a:ext>
                  </a:extLst>
                </a:gridCol>
              </a:tblGrid>
              <a:tr h="640080">
                <a:tc>
                  <a:txBody>
                    <a:bodyPr/>
                    <a:lstStyle/>
                    <a:p>
                      <a:pPr algn="r">
                        <a:lnSpc>
                          <a:spcPts val="1060"/>
                        </a:lnSpc>
                      </a:pPr>
                      <a:r>
                        <a:rPr lang="en-US" sz="800" b="1" cap="all" baseline="0" dirty="0">
                          <a:solidFill>
                            <a:srgbClr val="0078D4"/>
                          </a:solidFill>
                          <a:effectLst/>
                          <a:latin typeface="Segoe UI Semibold"/>
                        </a:rPr>
                        <a:t>SIZE AND</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WEIGHT</a:t>
                      </a:r>
                      <a:endParaRPr lang="en-US" sz="800" cap="all" baseline="0" dirty="0">
                        <a:solidFill>
                          <a:srgbClr val="0078D4"/>
                        </a:solidFill>
                        <a:effectLst/>
                        <a:latin typeface="Segoe UI Semibold"/>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Length: 11.3 inch (287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Width: 8.2 inch (209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Height: 0.37 inch (9.3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Weight</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5</a:t>
                      </a:r>
                      <a:r>
                        <a:rPr lang="en-US" sz="800" b="0" i="0" kern="1200" dirty="0">
                          <a:solidFill>
                            <a:srgbClr val="505050"/>
                          </a:solidFill>
                          <a:effectLst/>
                          <a:latin typeface="Segoe UI" panose="020B0502040204020203" pitchFamily="34" charset="0"/>
                          <a:ea typeface="+mn-ea"/>
                          <a:cs typeface="Segoe UI" panose="020B0502040204020203" pitchFamily="34" charset="0"/>
                        </a:rPr>
                        <a:t>: 1.94lb (879 g)</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Length: 11.3 inch (287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Width: 8.2 inch (209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Height: 0.37 inch (9.3 mm)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Weight</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6</a:t>
                      </a:r>
                      <a:r>
                        <a:rPr lang="en-US" sz="800" b="0" i="0" kern="1200" dirty="0">
                          <a:solidFill>
                            <a:srgbClr val="505050"/>
                          </a:solidFill>
                          <a:effectLst/>
                          <a:latin typeface="Segoe UI" panose="020B0502040204020203" pitchFamily="34" charset="0"/>
                          <a:ea typeface="+mn-ea"/>
                          <a:cs typeface="Segoe UI" panose="020B0502040204020203" pitchFamily="34" charset="0"/>
                        </a:rPr>
                        <a:t>: 1.95lb (883 g) (</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or 1.94lb (878 g) (Sub6)</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MEMORY</a:t>
                      </a:r>
                      <a:r>
                        <a:rPr lang="en-US" sz="800" b="1" cap="none" baseline="30000" dirty="0">
                          <a:solidFill>
                            <a:srgbClr val="0078D4"/>
                          </a:solidFill>
                          <a:effectLst/>
                          <a:latin typeface="Segoe UI Semibold"/>
                        </a:rPr>
                        <a:t>1</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AND STORAGE</a:t>
                      </a:r>
                      <a:endParaRPr lang="en-US" sz="800" cap="all" baseline="0" dirty="0">
                        <a:solidFill>
                          <a:srgbClr val="0078D4"/>
                        </a:solidFill>
                        <a:effectLst/>
                        <a:latin typeface="Segoe UI Semibold"/>
                      </a:endParaRPr>
                    </a:p>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Memory: 8GB, 16GB, 32GB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(LPDDR5 RAM)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Storage: Removable</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2 </a:t>
                      </a:r>
                      <a:r>
                        <a:rPr lang="en-US" sz="800" b="0" i="0" kern="1200" dirty="0">
                          <a:solidFill>
                            <a:srgbClr val="505050"/>
                          </a:solidFill>
                          <a:effectLst/>
                          <a:latin typeface="Segoe UI" panose="020B0502040204020203" pitchFamily="34" charset="0"/>
                          <a:ea typeface="+mn-ea"/>
                          <a:cs typeface="Segoe UI" panose="020B0502040204020203" pitchFamily="34" charset="0"/>
                        </a:rPr>
                        <a:t>drive (SSD)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options: 128GB, 256GB, 512GB, 1TB</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Memory:  8GB or 16GB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LPDDR4x RAM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Storage: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Removable</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a:t>
                      </a:r>
                      <a:r>
                        <a:rPr lang="en-US" sz="800" b="0" i="0" kern="1200" dirty="0">
                          <a:solidFill>
                            <a:srgbClr val="505050"/>
                          </a:solidFill>
                          <a:effectLst/>
                          <a:latin typeface="Segoe UI" panose="020B0502040204020203" pitchFamily="34" charset="0"/>
                          <a:ea typeface="+mn-ea"/>
                          <a:cs typeface="Segoe UI" panose="020B0502040204020203" pitchFamily="34" charset="0"/>
                        </a:rPr>
                        <a:t> drive (SSD) options: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128GB, 256GB, 512GB</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r h="256032">
                <a:tc>
                  <a:txBody>
                    <a:bodyPr/>
                    <a:lstStyle/>
                    <a:p>
                      <a:pPr algn="r">
                        <a:lnSpc>
                          <a:spcPts val="1060"/>
                        </a:lnSpc>
                      </a:pPr>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a:solidFill>
                          <a:srgbClr val="FF000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649832"/>
                  </a:ext>
                </a:extLst>
              </a:tr>
              <a:tr h="548640">
                <a:tc>
                  <a:txBody>
                    <a:bodyPr/>
                    <a:lstStyle/>
                    <a:p>
                      <a:pPr marL="0" marR="0" lvl="0" indent="0" algn="r" defTabSz="1005840" rtl="0" eaLnBrk="1" fontAlgn="auto" latinLnBrk="0" hangingPunct="1">
                        <a:lnSpc>
                          <a:spcPts val="1060"/>
                        </a:lnSpc>
                        <a:spcBef>
                          <a:spcPts val="0"/>
                        </a:spcBef>
                        <a:spcAft>
                          <a:spcPts val="0"/>
                        </a:spcAft>
                        <a:buClrTx/>
                        <a:buSzTx/>
                        <a:buFontTx/>
                        <a:buNone/>
                        <a:tabLst/>
                        <a:defRPr/>
                      </a:pPr>
                      <a:r>
                        <a:rPr lang="en-US" sz="800" b="1" cap="all" baseline="0" dirty="0">
                          <a:solidFill>
                            <a:srgbClr val="0078D4"/>
                          </a:solidFill>
                          <a:effectLst/>
                          <a:latin typeface="Segoe UI Semibold"/>
                        </a:rPr>
                        <a:t>WHAT’S IN </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THE BOX </a:t>
                      </a:r>
                      <a:endParaRPr lang="en-US" sz="800" cap="all" baseline="0" dirty="0">
                        <a:solidFill>
                          <a:srgbClr val="0078D4"/>
                        </a:solidFill>
                        <a:effectLst/>
                        <a:latin typeface="Segoe UI Semibold"/>
                      </a:endParaRPr>
                    </a:p>
                    <a:p>
                      <a:pPr algn="r">
                        <a:lnSpc>
                          <a:spcPts val="1060"/>
                        </a:lnSpc>
                      </a:pPr>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Power Supply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Quick Start Guide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Safety and warranty documents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Power Supply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Quick Start Guide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Safety and warranty documents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SIM Card access tool</a:t>
                      </a:r>
                    </a:p>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RADIO FREQUENCY</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(FRANCE ONLY)</a:t>
                      </a: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82"/>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82"/>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Le </a:t>
                      </a:r>
                      <a:r>
                        <a:rPr lang="en-US" sz="800" b="0" i="0" kern="1200" dirty="0" err="1">
                          <a:solidFill>
                            <a:srgbClr val="505050"/>
                          </a:solidFill>
                          <a:effectLst/>
                          <a:latin typeface="Segoe UI" panose="020B0502040204020203" pitchFamily="34" charset="0"/>
                          <a:ea typeface="+mn-ea"/>
                          <a:cs typeface="Segoe UI" panose="020B0502040204020203" pitchFamily="34" charset="0"/>
                        </a:rPr>
                        <a:t>débit</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d’absorption</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spécifique</a:t>
                      </a:r>
                      <a:r>
                        <a:rPr lang="en-US" sz="800" b="0" i="0" kern="1200" dirty="0">
                          <a:solidFill>
                            <a:srgbClr val="505050"/>
                          </a:solidFill>
                          <a:effectLst/>
                          <a:latin typeface="Segoe UI" panose="020B0502040204020203" pitchFamily="34" charset="0"/>
                          <a:ea typeface="+mn-ea"/>
                          <a:cs typeface="Segoe UI" panose="020B0502040204020203" pitchFamily="34" charset="0"/>
                        </a:rPr>
                        <a:t> (DAS) local </a:t>
                      </a:r>
                      <a:r>
                        <a:rPr lang="en-US" sz="800" b="0" i="0" kern="1200" dirty="0" err="1">
                          <a:solidFill>
                            <a:srgbClr val="505050"/>
                          </a:solidFill>
                          <a:effectLst/>
                          <a:latin typeface="Segoe UI" panose="020B0502040204020203" pitchFamily="34" charset="0"/>
                          <a:ea typeface="+mn-ea"/>
                          <a:cs typeface="Segoe UI" panose="020B0502040204020203" pitchFamily="34" charset="0"/>
                        </a:rPr>
                        <a:t>quantifie</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l’exposition</a:t>
                      </a:r>
                      <a:r>
                        <a:rPr lang="en-US" sz="800" b="0" i="0" kern="1200" dirty="0">
                          <a:solidFill>
                            <a:srgbClr val="505050"/>
                          </a:solidFill>
                          <a:effectLst/>
                          <a:latin typeface="Segoe UI" panose="020B0502040204020203" pitchFamily="34" charset="0"/>
                          <a:ea typeface="+mn-ea"/>
                          <a:cs typeface="Segoe UI" panose="020B0502040204020203" pitchFamily="34" charset="0"/>
                        </a:rPr>
                        <a:t> de </a:t>
                      </a:r>
                      <a:r>
                        <a:rPr lang="en-US" sz="800" b="0" i="0" kern="1200" dirty="0" err="1">
                          <a:solidFill>
                            <a:srgbClr val="505050"/>
                          </a:solidFill>
                          <a:effectLst/>
                          <a:latin typeface="Segoe UI" panose="020B0502040204020203" pitchFamily="34" charset="0"/>
                          <a:ea typeface="+mn-ea"/>
                          <a:cs typeface="Segoe UI" panose="020B0502040204020203" pitchFamily="34" charset="0"/>
                        </a:rPr>
                        <a:t>l’utilisateur</a:t>
                      </a:r>
                      <a:r>
                        <a:rPr lang="en-US" sz="800" b="0" i="0" kern="1200" dirty="0">
                          <a:solidFill>
                            <a:srgbClr val="505050"/>
                          </a:solidFill>
                          <a:effectLst/>
                          <a:latin typeface="Segoe UI" panose="020B0502040204020203" pitchFamily="34" charset="0"/>
                          <a:ea typeface="+mn-ea"/>
                          <a:cs typeface="Segoe UI" panose="020B0502040204020203" pitchFamily="34" charset="0"/>
                        </a:rPr>
                        <a:t> aux </a:t>
                      </a:r>
                      <a:r>
                        <a:rPr lang="en-US" sz="800" b="0" i="0" kern="1200" dirty="0" err="1">
                          <a:solidFill>
                            <a:srgbClr val="505050"/>
                          </a:solidFill>
                          <a:effectLst/>
                          <a:latin typeface="Segoe UI" panose="020B0502040204020203" pitchFamily="34" charset="0"/>
                          <a:ea typeface="+mn-ea"/>
                          <a:cs typeface="Segoe UI" panose="020B0502040204020203" pitchFamily="34" charset="0"/>
                        </a:rPr>
                        <a:t>ondes</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électromagnétiques</a:t>
                      </a:r>
                      <a:r>
                        <a:rPr lang="en-US" sz="800" b="0" i="0" kern="1200" dirty="0">
                          <a:solidFill>
                            <a:srgbClr val="505050"/>
                          </a:solidFill>
                          <a:effectLst/>
                          <a:latin typeface="Segoe UI" panose="020B0502040204020203" pitchFamily="34" charset="0"/>
                          <a:ea typeface="+mn-ea"/>
                          <a:cs typeface="Segoe UI" panose="020B0502040204020203" pitchFamily="34" charset="0"/>
                        </a:rPr>
                        <a:t> de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err="1">
                          <a:solidFill>
                            <a:srgbClr val="505050"/>
                          </a:solidFill>
                          <a:effectLst/>
                          <a:latin typeface="Segoe UI" panose="020B0502040204020203" pitchFamily="34" charset="0"/>
                          <a:ea typeface="+mn-ea"/>
                          <a:cs typeface="Segoe UI" panose="020B0502040204020203" pitchFamily="34" charset="0"/>
                        </a:rPr>
                        <a:t>l’équipement</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concerné</a:t>
                      </a:r>
                      <a:r>
                        <a:rPr lang="en-US" sz="800" b="0" i="0" kern="1200" dirty="0">
                          <a:solidFill>
                            <a:srgbClr val="505050"/>
                          </a:solidFill>
                          <a:effectLst/>
                          <a:latin typeface="Segoe UI" panose="020B0502040204020203" pitchFamily="34" charset="0"/>
                          <a:ea typeface="+mn-ea"/>
                          <a:cs typeface="Segoe UI" panose="020B0502040204020203" pitchFamily="34" charset="0"/>
                        </a:rPr>
                        <a:t>. Le DAS maximal </a:t>
                      </a:r>
                      <a:r>
                        <a:rPr lang="en-US" sz="800" b="0" i="0" kern="1200" dirty="0" err="1">
                          <a:solidFill>
                            <a:srgbClr val="505050"/>
                          </a:solidFill>
                          <a:effectLst/>
                          <a:latin typeface="Segoe UI" panose="020B0502040204020203" pitchFamily="34" charset="0"/>
                          <a:ea typeface="+mn-ea"/>
                          <a:cs typeface="Segoe UI" panose="020B0502040204020203" pitchFamily="34" charset="0"/>
                        </a:rPr>
                        <a:t>autorisé</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est</a:t>
                      </a:r>
                      <a:r>
                        <a:rPr lang="en-US" sz="800" b="0" i="0" kern="1200" dirty="0">
                          <a:solidFill>
                            <a:srgbClr val="505050"/>
                          </a:solidFill>
                          <a:effectLst/>
                          <a:latin typeface="Segoe UI" panose="020B0502040204020203" pitchFamily="34" charset="0"/>
                          <a:ea typeface="+mn-ea"/>
                          <a:cs typeface="Segoe UI" panose="020B0502040204020203" pitchFamily="34" charset="0"/>
                        </a:rPr>
                        <a:t> de 0,911 W/kg pour le tronc et de 1,674 W/kg pour les </a:t>
                      </a:r>
                      <a:r>
                        <a:rPr lang="en-US" sz="800" b="0" i="0" kern="1200" dirty="0" err="1">
                          <a:solidFill>
                            <a:srgbClr val="505050"/>
                          </a:solidFill>
                          <a:effectLst/>
                          <a:latin typeface="Segoe UI" panose="020B0502040204020203" pitchFamily="34" charset="0"/>
                          <a:ea typeface="+mn-ea"/>
                          <a:cs typeface="Segoe UI" panose="020B0502040204020203" pitchFamily="34" charset="0"/>
                        </a:rPr>
                        <a:t>membres</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1485" kern="1200" dirty="0">
                          <a:solidFill>
                            <a:srgbClr val="505050"/>
                          </a:solidFill>
                          <a:effectLst/>
                          <a:latin typeface="+mn-lt"/>
                          <a:ea typeface="+mn-ea"/>
                          <a:cs typeface="+mn-cs"/>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82"/>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Le </a:t>
                      </a:r>
                      <a:r>
                        <a:rPr lang="en-US" sz="800" b="0" i="0" kern="1200" dirty="0" err="1">
                          <a:solidFill>
                            <a:srgbClr val="505050"/>
                          </a:solidFill>
                          <a:effectLst/>
                          <a:latin typeface="Segoe UI" panose="020B0502040204020203" pitchFamily="34" charset="0"/>
                          <a:ea typeface="+mn-ea"/>
                          <a:cs typeface="Segoe UI" panose="020B0502040204020203" pitchFamily="34" charset="0"/>
                        </a:rPr>
                        <a:t>débit</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d’absorption</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spécifique</a:t>
                      </a:r>
                      <a:r>
                        <a:rPr lang="en-US" sz="800" b="0" i="0" kern="1200" dirty="0">
                          <a:solidFill>
                            <a:srgbClr val="505050"/>
                          </a:solidFill>
                          <a:effectLst/>
                          <a:latin typeface="Segoe UI" panose="020B0502040204020203" pitchFamily="34" charset="0"/>
                          <a:ea typeface="+mn-ea"/>
                          <a:cs typeface="Segoe UI" panose="020B0502040204020203" pitchFamily="34" charset="0"/>
                        </a:rPr>
                        <a:t> (DAS) local </a:t>
                      </a:r>
                      <a:r>
                        <a:rPr lang="en-US" sz="800" b="0" i="0" kern="1200" dirty="0" err="1">
                          <a:solidFill>
                            <a:srgbClr val="505050"/>
                          </a:solidFill>
                          <a:effectLst/>
                          <a:latin typeface="Segoe UI" panose="020B0502040204020203" pitchFamily="34" charset="0"/>
                          <a:ea typeface="+mn-ea"/>
                          <a:cs typeface="Segoe UI" panose="020B0502040204020203" pitchFamily="34" charset="0"/>
                        </a:rPr>
                        <a:t>quantifie</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l’exposition</a:t>
                      </a:r>
                      <a:r>
                        <a:rPr lang="en-US" sz="800" b="0" i="0" kern="1200" dirty="0">
                          <a:solidFill>
                            <a:srgbClr val="505050"/>
                          </a:solidFill>
                          <a:effectLst/>
                          <a:latin typeface="Segoe UI" panose="020B0502040204020203" pitchFamily="34" charset="0"/>
                          <a:ea typeface="+mn-ea"/>
                          <a:cs typeface="Segoe UI" panose="020B0502040204020203" pitchFamily="34" charset="0"/>
                        </a:rPr>
                        <a:t> de </a:t>
                      </a:r>
                      <a:r>
                        <a:rPr lang="en-US" sz="800" b="0" i="0" kern="1200" dirty="0" err="1">
                          <a:solidFill>
                            <a:srgbClr val="505050"/>
                          </a:solidFill>
                          <a:effectLst/>
                          <a:latin typeface="Segoe UI" panose="020B0502040204020203" pitchFamily="34" charset="0"/>
                          <a:ea typeface="+mn-ea"/>
                          <a:cs typeface="Segoe UI" panose="020B0502040204020203" pitchFamily="34" charset="0"/>
                        </a:rPr>
                        <a:t>l’utilisateur</a:t>
                      </a:r>
                      <a:r>
                        <a:rPr lang="en-US" sz="800" b="0" i="0" kern="1200" dirty="0">
                          <a:solidFill>
                            <a:srgbClr val="505050"/>
                          </a:solidFill>
                          <a:effectLst/>
                          <a:latin typeface="Segoe UI" panose="020B0502040204020203" pitchFamily="34" charset="0"/>
                          <a:ea typeface="+mn-ea"/>
                          <a:cs typeface="Segoe UI" panose="020B0502040204020203" pitchFamily="34" charset="0"/>
                        </a:rPr>
                        <a:t> aux </a:t>
                      </a:r>
                      <a:r>
                        <a:rPr lang="en-US" sz="800" b="0" i="0" kern="1200" dirty="0" err="1">
                          <a:solidFill>
                            <a:srgbClr val="505050"/>
                          </a:solidFill>
                          <a:effectLst/>
                          <a:latin typeface="Segoe UI" panose="020B0502040204020203" pitchFamily="34" charset="0"/>
                          <a:ea typeface="+mn-ea"/>
                          <a:cs typeface="Segoe UI" panose="020B0502040204020203" pitchFamily="34" charset="0"/>
                        </a:rPr>
                        <a:t>ondes</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électromagnétiques</a:t>
                      </a:r>
                      <a:r>
                        <a:rPr lang="en-US" sz="800" b="0" i="0" kern="1200" dirty="0">
                          <a:solidFill>
                            <a:srgbClr val="505050"/>
                          </a:solidFill>
                          <a:effectLst/>
                          <a:latin typeface="Segoe UI" panose="020B0502040204020203" pitchFamily="34" charset="0"/>
                          <a:ea typeface="+mn-ea"/>
                          <a:cs typeface="Segoe UI" panose="020B0502040204020203" pitchFamily="34" charset="0"/>
                        </a:rPr>
                        <a:t> de </a:t>
                      </a:r>
                      <a:r>
                        <a:rPr lang="en-US" sz="800" b="0" i="0" kern="1200" dirty="0" err="1">
                          <a:solidFill>
                            <a:srgbClr val="505050"/>
                          </a:solidFill>
                          <a:effectLst/>
                          <a:latin typeface="Segoe UI" panose="020B0502040204020203" pitchFamily="34" charset="0"/>
                          <a:ea typeface="+mn-ea"/>
                          <a:cs typeface="Segoe UI" panose="020B0502040204020203" pitchFamily="34" charset="0"/>
                        </a:rPr>
                        <a:t>l’équipement</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concerné</a:t>
                      </a:r>
                      <a:r>
                        <a:rPr lang="en-US" sz="800" b="0" i="0" kern="1200" dirty="0">
                          <a:solidFill>
                            <a:srgbClr val="505050"/>
                          </a:solidFill>
                          <a:effectLst/>
                          <a:latin typeface="Segoe UI" panose="020B0502040204020203" pitchFamily="34" charset="0"/>
                          <a:ea typeface="+mn-ea"/>
                          <a:cs typeface="Segoe UI" panose="020B0502040204020203" pitchFamily="34" charset="0"/>
                        </a:rPr>
                        <a:t>. Le DAS maximal </a:t>
                      </a:r>
                      <a:r>
                        <a:rPr lang="en-US" sz="800" b="0" i="0" kern="1200" dirty="0" err="1">
                          <a:solidFill>
                            <a:srgbClr val="505050"/>
                          </a:solidFill>
                          <a:effectLst/>
                          <a:latin typeface="Segoe UI" panose="020B0502040204020203" pitchFamily="34" charset="0"/>
                          <a:ea typeface="+mn-ea"/>
                          <a:cs typeface="Segoe UI" panose="020B0502040204020203" pitchFamily="34" charset="0"/>
                        </a:rPr>
                        <a:t>autorisé</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r>
                        <a:rPr lang="en-US" sz="800" b="0" i="0" kern="1200" dirty="0" err="1">
                          <a:solidFill>
                            <a:srgbClr val="505050"/>
                          </a:solidFill>
                          <a:effectLst/>
                          <a:latin typeface="Segoe UI" panose="020B0502040204020203" pitchFamily="34" charset="0"/>
                          <a:ea typeface="+mn-ea"/>
                          <a:cs typeface="Segoe UI" panose="020B0502040204020203" pitchFamily="34" charset="0"/>
                        </a:rPr>
                        <a:t>est</a:t>
                      </a:r>
                      <a:r>
                        <a:rPr lang="en-US" sz="800" b="0" i="0" kern="1200" dirty="0">
                          <a:solidFill>
                            <a:srgbClr val="505050"/>
                          </a:solidFill>
                          <a:effectLst/>
                          <a:latin typeface="Segoe UI" panose="020B0502040204020203" pitchFamily="34" charset="0"/>
                          <a:ea typeface="+mn-ea"/>
                          <a:cs typeface="Segoe UI" panose="020B0502040204020203" pitchFamily="34" charset="0"/>
                        </a:rPr>
                        <a:t> de 1.48 W/kg pour le tronc et de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1.48 W/kg pour les </a:t>
                      </a:r>
                      <a:r>
                        <a:rPr lang="en-US" sz="800" b="0" i="0" kern="1200" dirty="0" err="1">
                          <a:solidFill>
                            <a:srgbClr val="505050"/>
                          </a:solidFill>
                          <a:effectLst/>
                          <a:latin typeface="Segoe UI" panose="020B0502040204020203" pitchFamily="34" charset="0"/>
                          <a:ea typeface="+mn-ea"/>
                          <a:cs typeface="Segoe UI" panose="020B0502040204020203" pitchFamily="34" charset="0"/>
                        </a:rPr>
                        <a:t>membres</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78609"/>
                  </a:ext>
                </a:extLst>
              </a:tr>
            </a:tbl>
          </a:graphicData>
        </a:graphic>
      </p:graphicFrame>
      <p:pic>
        <p:nvPicPr>
          <p:cNvPr id="8" name="Picture 7" descr="Graphical user interface&#10;&#10;Description automatically generated">
            <a:extLst>
              <a:ext uri="{FF2B5EF4-FFF2-40B4-BE49-F238E27FC236}">
                <a16:creationId xmlns:a16="http://schemas.microsoft.com/office/drawing/2014/main" id="{137967DE-C194-3550-B0B4-D5A38E0DD846}"/>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54522" r="54189"/>
          <a:stretch/>
        </p:blipFill>
        <p:spPr>
          <a:xfrm>
            <a:off x="-67235" y="5618629"/>
            <a:ext cx="3455894" cy="4439771"/>
          </a:xfrm>
          <a:prstGeom prst="rect">
            <a:avLst/>
          </a:prstGeom>
        </p:spPr>
      </p:pic>
      <p:pic>
        <p:nvPicPr>
          <p:cNvPr id="10" name="Picture 9" descr="A screenshot of a computer screen&#10;&#10;Description automatically generated with low confidence">
            <a:extLst>
              <a:ext uri="{FF2B5EF4-FFF2-40B4-BE49-F238E27FC236}">
                <a16:creationId xmlns:a16="http://schemas.microsoft.com/office/drawing/2014/main" id="{9667C010-F048-7798-DCB0-8D94B0BE9B55}"/>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36363" t="68780" r="45812" b="13857"/>
          <a:stretch/>
        </p:blipFill>
        <p:spPr>
          <a:xfrm>
            <a:off x="2670048" y="7010400"/>
            <a:ext cx="1344706" cy="1695191"/>
          </a:xfrm>
          <a:prstGeom prst="rect">
            <a:avLst/>
          </a:prstGeom>
        </p:spPr>
      </p:pic>
      <p:pic>
        <p:nvPicPr>
          <p:cNvPr id="13" name="Picture 12" descr="A screenshot of a computer&#10;&#10;Description automatically generated with medium confidence">
            <a:extLst>
              <a:ext uri="{FF2B5EF4-FFF2-40B4-BE49-F238E27FC236}">
                <a16:creationId xmlns:a16="http://schemas.microsoft.com/office/drawing/2014/main" id="{9E506388-E1B8-994D-9EBD-6A283EBF8336}"/>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54189" t="68780" r="32323" b="13856"/>
          <a:stretch/>
        </p:blipFill>
        <p:spPr>
          <a:xfrm>
            <a:off x="4014753" y="7010400"/>
            <a:ext cx="1017496" cy="1695191"/>
          </a:xfrm>
          <a:prstGeom prst="rect">
            <a:avLst/>
          </a:prstGeom>
        </p:spPr>
      </p:pic>
      <p:pic>
        <p:nvPicPr>
          <p:cNvPr id="15" name="Picture 14" descr="A screenshot of a computer screen&#10;&#10;Description automatically generated with medium confidence">
            <a:extLst>
              <a:ext uri="{FF2B5EF4-FFF2-40B4-BE49-F238E27FC236}">
                <a16:creationId xmlns:a16="http://schemas.microsoft.com/office/drawing/2014/main" id="{BAD18412-697C-6619-DB25-D99B84436BFB}"/>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67677" t="68780" r="14498" b="13856"/>
          <a:stretch/>
        </p:blipFill>
        <p:spPr>
          <a:xfrm>
            <a:off x="5032248" y="7010400"/>
            <a:ext cx="1344706" cy="1695191"/>
          </a:xfrm>
          <a:prstGeom prst="rect">
            <a:avLst/>
          </a:prstGeom>
        </p:spPr>
      </p:pic>
      <p:pic>
        <p:nvPicPr>
          <p:cNvPr id="17" name="Picture 16" descr="A screenshot of a computer screen&#10;&#10;Description automatically generated with medium confidence">
            <a:extLst>
              <a:ext uri="{FF2B5EF4-FFF2-40B4-BE49-F238E27FC236}">
                <a16:creationId xmlns:a16="http://schemas.microsoft.com/office/drawing/2014/main" id="{8D1EEA62-DC81-0246-0F85-46731B476558}"/>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l="82138" t="68780" b="13856"/>
          <a:stretch/>
        </p:blipFill>
        <p:spPr>
          <a:xfrm>
            <a:off x="6123170" y="7010400"/>
            <a:ext cx="1347478" cy="1695191"/>
          </a:xfrm>
          <a:prstGeom prst="rect">
            <a:avLst/>
          </a:prstGeom>
        </p:spPr>
      </p:pic>
      <p:sp>
        <p:nvSpPr>
          <p:cNvPr id="18" name="TextBox 17">
            <a:extLst>
              <a:ext uri="{FF2B5EF4-FFF2-40B4-BE49-F238E27FC236}">
                <a16:creationId xmlns:a16="http://schemas.microsoft.com/office/drawing/2014/main" id="{FE3290D8-D9C8-2C78-827E-817D5B6A59EA}"/>
              </a:ext>
            </a:extLst>
          </p:cNvPr>
          <p:cNvSpPr txBox="1">
            <a:spLocks noGrp="1" noRot="1" noMove="1" noResize="1" noEditPoints="1" noAdjustHandles="1" noChangeArrowheads="1" noChangeShapeType="1"/>
          </p:cNvSpPr>
          <p:nvPr/>
        </p:nvSpPr>
        <p:spPr>
          <a:xfrm>
            <a:off x="2952790" y="6744518"/>
            <a:ext cx="2253469" cy="926664"/>
          </a:xfrm>
          <a:prstGeom prst="rect">
            <a:avLst/>
          </a:prstGeom>
          <a:noFill/>
        </p:spPr>
        <p:txBody>
          <a:bodyPr wrap="square" lIns="91440" tIns="45720" rIns="91440" bIns="45720" anchor="t">
            <a:spAutoFit/>
          </a:bodyPr>
          <a:lstStyle/>
          <a:p>
            <a:pPr>
              <a:lnSpc>
                <a:spcPts val="1060"/>
              </a:lnSpc>
            </a:pPr>
            <a:r>
              <a:rPr lang="en-US" sz="800" dirty="0">
                <a:solidFill>
                  <a:srgbClr val="505050"/>
                </a:solidFill>
                <a:effectLst/>
                <a:latin typeface="Segoe UI" panose="020B0502040204020203" pitchFamily="34" charset="0"/>
              </a:rPr>
              <a:t>Choice of vibrant colors. Mix and match with a Surface Pro Signature Keyboard* in new Sapphire and Forest,</a:t>
            </a:r>
            <a:r>
              <a:rPr lang="en-US" sz="800" baseline="30000" dirty="0">
                <a:solidFill>
                  <a:srgbClr val="505050"/>
                </a:solidFill>
                <a:latin typeface="Segoe UI" panose="020B0502040204020203" pitchFamily="34" charset="0"/>
              </a:rPr>
              <a:t>35</a:t>
            </a:r>
            <a:r>
              <a:rPr lang="en-US" sz="800" dirty="0">
                <a:solidFill>
                  <a:srgbClr val="505050"/>
                </a:solidFill>
                <a:effectLst/>
                <a:latin typeface="Segoe UI" panose="020B0502040204020203" pitchFamily="34" charset="0"/>
              </a:rPr>
              <a:t> made with partially biobased Alcantara® material containing at least 12% </a:t>
            </a:r>
            <a:r>
              <a:rPr lang="en-US" sz="800">
                <a:solidFill>
                  <a:srgbClr val="505050"/>
                </a:solidFill>
                <a:effectLst/>
                <a:latin typeface="Segoe UI" panose="020B0502040204020203" pitchFamily="34" charset="0"/>
              </a:rPr>
              <a:t>renewable content</a:t>
            </a:r>
            <a:r>
              <a:rPr lang="en-US" sz="800" baseline="30000">
                <a:solidFill>
                  <a:srgbClr val="505050"/>
                </a:solidFill>
                <a:latin typeface="Segoe UI" panose="020B0502040204020203" pitchFamily="34" charset="0"/>
              </a:rPr>
              <a:t>35</a:t>
            </a:r>
            <a:r>
              <a:rPr lang="en-US" sz="800">
                <a:solidFill>
                  <a:srgbClr val="505050"/>
                </a:solidFill>
                <a:effectLst/>
                <a:latin typeface="Segoe UI" panose="020B0502040204020203" pitchFamily="34" charset="0"/>
              </a:rPr>
              <a:t> </a:t>
            </a:r>
            <a:r>
              <a:rPr lang="en-US" sz="800" dirty="0">
                <a:solidFill>
                  <a:srgbClr val="505050"/>
                </a:solidFill>
                <a:effectLst/>
                <a:latin typeface="Segoe UI" panose="020B0502040204020203" pitchFamily="34" charset="0"/>
              </a:rPr>
              <a:t>that is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derived from sugarcane waste</a:t>
            </a:r>
          </a:p>
        </p:txBody>
      </p:sp>
      <p:sp>
        <p:nvSpPr>
          <p:cNvPr id="19" name="TextBox 18">
            <a:extLst>
              <a:ext uri="{FF2B5EF4-FFF2-40B4-BE49-F238E27FC236}">
                <a16:creationId xmlns:a16="http://schemas.microsoft.com/office/drawing/2014/main" id="{961E973C-C74E-526A-9105-E4EAFD7C96AF}"/>
              </a:ext>
            </a:extLst>
          </p:cNvPr>
          <p:cNvSpPr txBox="1">
            <a:spLocks noGrp="1" noRot="1" noMove="1" noResize="1" noEditPoints="1" noAdjustHandles="1" noChangeArrowheads="1" noChangeShapeType="1"/>
          </p:cNvSpPr>
          <p:nvPr/>
        </p:nvSpPr>
        <p:spPr>
          <a:xfrm>
            <a:off x="3048001" y="8577554"/>
            <a:ext cx="723899" cy="215444"/>
          </a:xfrm>
          <a:prstGeom prst="rect">
            <a:avLst/>
          </a:prstGeom>
          <a:noFill/>
        </p:spPr>
        <p:txBody>
          <a:bodyPr wrap="square" lIns="91440" tIns="45720" rIns="91440" bIns="45720" anchor="t">
            <a:spAutoFit/>
          </a:bodyPr>
          <a:lstStyle/>
          <a:p>
            <a:pPr algn="ctr"/>
            <a:r>
              <a:rPr lang="en-US" sz="800" dirty="0">
                <a:solidFill>
                  <a:srgbClr val="505050"/>
                </a:solidFill>
                <a:effectLst/>
                <a:latin typeface="Segoe UI" panose="020B0502040204020203" pitchFamily="34" charset="0"/>
              </a:rPr>
              <a:t>Platinum</a:t>
            </a:r>
          </a:p>
        </p:txBody>
      </p:sp>
      <p:sp>
        <p:nvSpPr>
          <p:cNvPr id="20" name="TextBox 19">
            <a:extLst>
              <a:ext uri="{FF2B5EF4-FFF2-40B4-BE49-F238E27FC236}">
                <a16:creationId xmlns:a16="http://schemas.microsoft.com/office/drawing/2014/main" id="{C42BCF6A-21A6-3E5C-A83A-E4BC434A0CD2}"/>
              </a:ext>
            </a:extLst>
          </p:cNvPr>
          <p:cNvSpPr txBox="1">
            <a:spLocks noGrp="1" noRot="1" noMove="1" noResize="1" noEditPoints="1" noAdjustHandles="1" noChangeArrowheads="1" noChangeShapeType="1"/>
          </p:cNvSpPr>
          <p:nvPr/>
        </p:nvSpPr>
        <p:spPr>
          <a:xfrm>
            <a:off x="4152900" y="8577554"/>
            <a:ext cx="685800" cy="215444"/>
          </a:xfrm>
          <a:prstGeom prst="rect">
            <a:avLst/>
          </a:prstGeom>
          <a:noFill/>
        </p:spPr>
        <p:txBody>
          <a:bodyPr wrap="square" lIns="91440" tIns="45720" rIns="91440" bIns="45720" anchor="t">
            <a:spAutoFit/>
          </a:bodyPr>
          <a:lstStyle/>
          <a:p>
            <a:pPr algn="ctr"/>
            <a:r>
              <a:rPr lang="en-US" sz="800" dirty="0">
                <a:solidFill>
                  <a:srgbClr val="505050"/>
                </a:solidFill>
                <a:effectLst/>
                <a:latin typeface="Segoe UI" panose="020B0502040204020203" pitchFamily="34" charset="0"/>
              </a:rPr>
              <a:t>Graphite</a:t>
            </a:r>
          </a:p>
        </p:txBody>
      </p:sp>
      <p:sp>
        <p:nvSpPr>
          <p:cNvPr id="21" name="TextBox 20">
            <a:extLst>
              <a:ext uri="{FF2B5EF4-FFF2-40B4-BE49-F238E27FC236}">
                <a16:creationId xmlns:a16="http://schemas.microsoft.com/office/drawing/2014/main" id="{EBAE5A97-DCB1-84C4-EAE7-D0ADF6379EF3}"/>
              </a:ext>
            </a:extLst>
          </p:cNvPr>
          <p:cNvSpPr txBox="1">
            <a:spLocks noGrp="1" noRot="1" noMove="1" noResize="1" noEditPoints="1" noAdjustHandles="1" noChangeArrowheads="1" noChangeShapeType="1"/>
          </p:cNvSpPr>
          <p:nvPr/>
        </p:nvSpPr>
        <p:spPr>
          <a:xfrm>
            <a:off x="5257801" y="8577554"/>
            <a:ext cx="685800" cy="215444"/>
          </a:xfrm>
          <a:prstGeom prst="rect">
            <a:avLst/>
          </a:prstGeom>
          <a:noFill/>
        </p:spPr>
        <p:txBody>
          <a:bodyPr wrap="square" lIns="91440" tIns="45720" rIns="91440" bIns="45720" anchor="t">
            <a:spAutoFit/>
          </a:bodyPr>
          <a:lstStyle/>
          <a:p>
            <a:pPr algn="ctr"/>
            <a:r>
              <a:rPr lang="en-US" sz="800" dirty="0">
                <a:solidFill>
                  <a:srgbClr val="505050"/>
                </a:solidFill>
                <a:effectLst/>
                <a:latin typeface="Segoe UI" panose="020B0502040204020203" pitchFamily="34" charset="0"/>
              </a:rPr>
              <a:t>Sapphire</a:t>
            </a:r>
          </a:p>
        </p:txBody>
      </p:sp>
      <p:sp>
        <p:nvSpPr>
          <p:cNvPr id="22" name="TextBox 21">
            <a:extLst>
              <a:ext uri="{FF2B5EF4-FFF2-40B4-BE49-F238E27FC236}">
                <a16:creationId xmlns:a16="http://schemas.microsoft.com/office/drawing/2014/main" id="{64F98468-237F-DD9E-52A7-C3F5A3720C4D}"/>
              </a:ext>
            </a:extLst>
          </p:cNvPr>
          <p:cNvSpPr txBox="1">
            <a:spLocks noGrp="1" noRot="1" noMove="1" noResize="1" noEditPoints="1" noAdjustHandles="1" noChangeArrowheads="1" noChangeShapeType="1"/>
          </p:cNvSpPr>
          <p:nvPr/>
        </p:nvSpPr>
        <p:spPr>
          <a:xfrm>
            <a:off x="6324601" y="8577554"/>
            <a:ext cx="685800" cy="215444"/>
          </a:xfrm>
          <a:prstGeom prst="rect">
            <a:avLst/>
          </a:prstGeom>
          <a:noFill/>
        </p:spPr>
        <p:txBody>
          <a:bodyPr wrap="square" lIns="91440" tIns="45720" rIns="91440" bIns="45720" anchor="t">
            <a:spAutoFit/>
          </a:bodyPr>
          <a:lstStyle/>
          <a:p>
            <a:pPr algn="ctr"/>
            <a:r>
              <a:rPr lang="en-US" sz="800" dirty="0">
                <a:solidFill>
                  <a:srgbClr val="505050"/>
                </a:solidFill>
                <a:effectLst/>
                <a:latin typeface="Segoe UI" panose="020B0502040204020203" pitchFamily="34" charset="0"/>
              </a:rPr>
              <a:t>Forest</a:t>
            </a:r>
          </a:p>
        </p:txBody>
      </p:sp>
      <p:sp>
        <p:nvSpPr>
          <p:cNvPr id="23" name="TextBox 22">
            <a:extLst>
              <a:ext uri="{FF2B5EF4-FFF2-40B4-BE49-F238E27FC236}">
                <a16:creationId xmlns:a16="http://schemas.microsoft.com/office/drawing/2014/main" id="{90F27985-AEC5-F69F-1180-5CCC470E6ED4}"/>
              </a:ext>
            </a:extLst>
          </p:cNvPr>
          <p:cNvSpPr txBox="1">
            <a:spLocks noGrp="1" noRot="1" noMove="1" noResize="1" noEditPoints="1" noAdjustHandles="1" noChangeArrowheads="1" noChangeShapeType="1"/>
          </p:cNvSpPr>
          <p:nvPr/>
        </p:nvSpPr>
        <p:spPr>
          <a:xfrm>
            <a:off x="2952789" y="9442686"/>
            <a:ext cx="2253469" cy="338554"/>
          </a:xfrm>
          <a:prstGeom prst="rect">
            <a:avLst/>
          </a:prstGeom>
          <a:noFill/>
        </p:spPr>
        <p:txBody>
          <a:bodyPr wrap="square" lIns="91440" tIns="45720" rIns="91440" bIns="45720" anchor="t">
            <a:spAutoFit/>
          </a:bodyPr>
          <a:lstStyle/>
          <a:p>
            <a:r>
              <a:rPr lang="en-US" sz="800" dirty="0">
                <a:solidFill>
                  <a:srgbClr val="505050"/>
                </a:solidFill>
                <a:effectLst/>
                <a:latin typeface="Segoe UI" panose="020B0502040204020203" pitchFamily="34" charset="0"/>
              </a:rPr>
              <a:t>An everyday, everywhere laptop when </a:t>
            </a:r>
            <a:br>
              <a:rPr lang="en-US" sz="800" dirty="0">
                <a:solidFill>
                  <a:srgbClr val="505050"/>
                </a:solidFill>
                <a:effectLst/>
                <a:latin typeface="Segoe UI" panose="020B0502040204020203" pitchFamily="34" charset="0"/>
              </a:rPr>
            </a:br>
            <a:r>
              <a:rPr lang="en-US" sz="800" dirty="0">
                <a:solidFill>
                  <a:srgbClr val="505050"/>
                </a:solidFill>
                <a:effectLst/>
                <a:latin typeface="Segoe UI" panose="020B0502040204020203" pitchFamily="34" charset="0"/>
              </a:rPr>
              <a:t>paired with Surface Pro Keyboard</a:t>
            </a:r>
          </a:p>
        </p:txBody>
      </p:sp>
    </p:spTree>
    <p:extLst>
      <p:ext uri="{BB962C8B-B14F-4D97-AF65-F5344CB8AC3E}">
        <p14:creationId xmlns:p14="http://schemas.microsoft.com/office/powerpoint/2010/main" val="333148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graphicFrame>
        <p:nvGraphicFramePr>
          <p:cNvPr id="5" name="Table 5">
            <a:extLst>
              <a:ext uri="{FF2B5EF4-FFF2-40B4-BE49-F238E27FC236}">
                <a16:creationId xmlns:a16="http://schemas.microsoft.com/office/drawing/2014/main" id="{5D155ABC-FC6D-9F6B-5295-C8D8BA6A6E75}"/>
              </a:ext>
            </a:extLst>
          </p:cNvPr>
          <p:cNvGraphicFramePr>
            <a:graphicFrameLocks noGrp="1" noDrilldown="1" noMove="1" noResize="1"/>
          </p:cNvGraphicFramePr>
          <p:nvPr>
            <p:extLst>
              <p:ext uri="{D42A27DB-BD31-4B8C-83A1-F6EECF244321}">
                <p14:modId xmlns:p14="http://schemas.microsoft.com/office/powerpoint/2010/main" val="3977648170"/>
              </p:ext>
            </p:extLst>
          </p:nvPr>
        </p:nvGraphicFramePr>
        <p:xfrm>
          <a:off x="349408" y="1352809"/>
          <a:ext cx="6858000" cy="8159644"/>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4181894924"/>
                    </a:ext>
                  </a:extLst>
                </a:gridCol>
                <a:gridCol w="274320">
                  <a:extLst>
                    <a:ext uri="{9D8B030D-6E8A-4147-A177-3AD203B41FA5}">
                      <a16:colId xmlns:a16="http://schemas.microsoft.com/office/drawing/2014/main" val="1904498976"/>
                    </a:ext>
                  </a:extLst>
                </a:gridCol>
                <a:gridCol w="2103120">
                  <a:extLst>
                    <a:ext uri="{9D8B030D-6E8A-4147-A177-3AD203B41FA5}">
                      <a16:colId xmlns:a16="http://schemas.microsoft.com/office/drawing/2014/main" val="1644014829"/>
                    </a:ext>
                  </a:extLst>
                </a:gridCol>
                <a:gridCol w="274320">
                  <a:extLst>
                    <a:ext uri="{9D8B030D-6E8A-4147-A177-3AD203B41FA5}">
                      <a16:colId xmlns:a16="http://schemas.microsoft.com/office/drawing/2014/main" val="1444953401"/>
                    </a:ext>
                  </a:extLst>
                </a:gridCol>
                <a:gridCol w="914400">
                  <a:extLst>
                    <a:ext uri="{9D8B030D-6E8A-4147-A177-3AD203B41FA5}">
                      <a16:colId xmlns:a16="http://schemas.microsoft.com/office/drawing/2014/main" val="3756154389"/>
                    </a:ext>
                  </a:extLst>
                </a:gridCol>
                <a:gridCol w="274320">
                  <a:extLst>
                    <a:ext uri="{9D8B030D-6E8A-4147-A177-3AD203B41FA5}">
                      <a16:colId xmlns:a16="http://schemas.microsoft.com/office/drawing/2014/main" val="3387034134"/>
                    </a:ext>
                  </a:extLst>
                </a:gridCol>
                <a:gridCol w="2103120">
                  <a:extLst>
                    <a:ext uri="{9D8B030D-6E8A-4147-A177-3AD203B41FA5}">
                      <a16:colId xmlns:a16="http://schemas.microsoft.com/office/drawing/2014/main" val="4285087522"/>
                    </a:ext>
                  </a:extLst>
                </a:gridCol>
              </a:tblGrid>
              <a:tr h="557061">
                <a:tc>
                  <a:txBody>
                    <a:bodyPr/>
                    <a:lstStyle/>
                    <a:p>
                      <a:pPr algn="r">
                        <a:lnSpc>
                          <a:spcPts val="1060"/>
                        </a:lnSpc>
                      </a:pPr>
                      <a:r>
                        <a:rPr lang="en-US" sz="800" b="1" cap="all" baseline="0" dirty="0">
                          <a:solidFill>
                            <a:srgbClr val="0078D4"/>
                          </a:solidFill>
                          <a:effectLst/>
                          <a:latin typeface="Segoe UI Semibold"/>
                        </a:rPr>
                        <a:t>NETWORK AND</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Connectivity</a:t>
                      </a:r>
                      <a:endParaRPr lang="en-US" sz="800" cap="all" baseline="0" dirty="0">
                        <a:solidFill>
                          <a:srgbClr val="0078D4"/>
                        </a:solidFill>
                        <a:effectLst/>
                        <a:latin typeface="Segoe UI Semibold"/>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Wi-Fi 6E: 802.11ax compatible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Bluetooth® Wireless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5.1 technology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Wi-Fi 6E: 802.11ax compatible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Bluetooth® Wireless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5.1 technology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Location: GPS, </a:t>
                      </a:r>
                      <a:r>
                        <a:rPr lang="en-US" sz="800" b="0" i="0" kern="1200" dirty="0" err="1">
                          <a:solidFill>
                            <a:srgbClr val="505050"/>
                          </a:solidFill>
                          <a:effectLst/>
                          <a:latin typeface="Segoe UI" panose="020B0502040204020203" pitchFamily="34" charset="0"/>
                          <a:ea typeface="+mn-ea"/>
                          <a:cs typeface="Segoe UI" panose="020B0502040204020203" pitchFamily="34" charset="0"/>
                        </a:rPr>
                        <a:t>Glonass</a:t>
                      </a:r>
                      <a:r>
                        <a:rPr lang="en-US" sz="800" b="0" i="0" kern="1200" dirty="0">
                          <a:solidFill>
                            <a:srgbClr val="505050"/>
                          </a:solidFill>
                          <a:effectLst/>
                          <a:latin typeface="Segoe UI" panose="020B0502040204020203" pitchFamily="34" charset="0"/>
                          <a:ea typeface="+mn-ea"/>
                          <a:cs typeface="Segoe UI" panose="020B0502040204020203" pitchFamily="34" charset="0"/>
                        </a:rPr>
                        <a:t>, Galileo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and </a:t>
                      </a:r>
                      <a:r>
                        <a:rPr lang="en-US" sz="800" b="0" i="0" kern="1200" dirty="0" err="1">
                          <a:solidFill>
                            <a:srgbClr val="505050"/>
                          </a:solidFill>
                          <a:effectLst/>
                          <a:latin typeface="Segoe UI" panose="020B0502040204020203" pitchFamily="34" charset="0"/>
                          <a:ea typeface="+mn-ea"/>
                          <a:cs typeface="Segoe UI" panose="020B0502040204020203" pitchFamily="34" charset="0"/>
                        </a:rPr>
                        <a:t>Beidou</a:t>
                      </a:r>
                      <a:r>
                        <a:rPr lang="en-US" sz="800" b="0" i="0" kern="1200" dirty="0">
                          <a:solidFill>
                            <a:srgbClr val="505050"/>
                          </a:solidFill>
                          <a:effectLst/>
                          <a:latin typeface="Segoe UI" panose="020B0502040204020203" pitchFamily="34" charset="0"/>
                          <a:ea typeface="+mn-ea"/>
                          <a:cs typeface="Segoe UI" panose="020B0502040204020203" pitchFamily="34" charset="0"/>
                        </a:rPr>
                        <a:t> Support </a:t>
                      </a:r>
                    </a:p>
                    <a:p>
                      <a:pPr>
                        <a:lnSpc>
                          <a:spcPts val="1060"/>
                        </a:lnSpc>
                      </a:pPr>
                      <a:r>
                        <a:rPr lang="en-US" sz="800" b="0" i="0" kern="1200" dirty="0" err="1">
                          <a:solidFill>
                            <a:srgbClr val="505050"/>
                          </a:solidFill>
                          <a:effectLst/>
                          <a:latin typeface="Segoe UI" panose="020B0502040204020203" pitchFamily="34" charset="0"/>
                          <a:ea typeface="+mn-ea"/>
                          <a:cs typeface="Segoe UI" panose="020B0502040204020203" pitchFamily="34" charset="0"/>
                        </a:rPr>
                        <a:t>NanoSIM</a:t>
                      </a:r>
                      <a:r>
                        <a:rPr lang="en-US" sz="800" b="0" i="0" kern="1200" dirty="0">
                          <a:solidFill>
                            <a:srgbClr val="505050"/>
                          </a:solidFill>
                          <a:effectLst/>
                          <a:latin typeface="Segoe UI" panose="020B0502040204020203" pitchFamily="34" charset="0"/>
                          <a:ea typeface="+mn-ea"/>
                          <a:cs typeface="Segoe UI" panose="020B0502040204020203" pitchFamily="34" charset="0"/>
                        </a:rPr>
                        <a:t> and eSIM</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10</a:t>
                      </a:r>
                      <a:r>
                        <a:rPr lang="en-US" sz="800" b="0" i="0" kern="1200" dirty="0">
                          <a:solidFill>
                            <a:srgbClr val="505050"/>
                          </a:solidFill>
                          <a:effectLst/>
                          <a:latin typeface="Segoe UI" panose="020B0502040204020203" pitchFamily="34" charset="0"/>
                          <a:ea typeface="+mn-ea"/>
                          <a:cs typeface="Segoe UI" panose="020B0502040204020203" pitchFamily="34" charset="0"/>
                        </a:rPr>
                        <a:t> support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5G</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11</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markets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5G-NR NSA (</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Release 15 DL 64 QAM up to 4.2 Gbps  4xDL CA (400MHz), 2x2 MIMO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5G-NR NSA (</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Release 15 UL 64 QAM, 2xUL CA (200MHz), 2x2 MIMO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5G-NR NSA (</a:t>
                      </a:r>
                      <a:r>
                        <a:rPr lang="en-US" sz="800" b="0" i="0" kern="1200" dirty="0" err="1">
                          <a:solidFill>
                            <a:srgbClr val="505050"/>
                          </a:solidFill>
                          <a:effectLst/>
                          <a:latin typeface="Segoe UI" panose="020B0502040204020203" pitchFamily="34" charset="0"/>
                          <a:ea typeface="+mn-ea"/>
                          <a:cs typeface="Segoe UI" panose="020B0502040204020203" pitchFamily="34" charset="0"/>
                        </a:rPr>
                        <a:t>mmWave</a:t>
                      </a:r>
                      <a:r>
                        <a:rPr lang="en-US" sz="800" b="0" i="0" kern="1200" dirty="0">
                          <a:solidFill>
                            <a:srgbClr val="505050"/>
                          </a:solidFill>
                          <a:effectLst/>
                          <a:latin typeface="Segoe UI" panose="020B0502040204020203" pitchFamily="34" charset="0"/>
                          <a:ea typeface="+mn-ea"/>
                          <a:cs typeface="Segoe UI" panose="020B0502040204020203" pitchFamily="34" charset="0"/>
                        </a:rPr>
                        <a:t>) Bands: n257,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n260, n261   </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[Sub-6 markets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5G-NR NSA (Sub-6): Release 15 DL 256 QAM up to 2.8 Gbps , 4x4 MIMO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5G-NR NSA (Sub-6): Release 15 UL 256 QAM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5G-NR NSA (Sub-6) Bands: n1, n2, n3, n5, n7, n8, n20, n25, n28, n38, n40, n41, n66, n71, n77, n78, n79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Gigabit LTE - A Pro Release 15 with 4x4 MIMO and LAA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LTE DL Cat 20, 256 QAM up to 2Gbps,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5xDL CA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LTE UL Cat 13, 64 QAM Contiguous 2X ULCA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LTE Bands: 1, 2, 3, 4, 5, 7, 8, 12, 13, 14, 19, 20, 25, 26, 28, 29, 30, 38, 39, 40, 41, 42, 46, 48, 66, 71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WCDMA: 1,2,5,8 </a:t>
                      </a:r>
                    </a:p>
                    <a:p>
                      <a:pPr rtl="0" fontAlgn="base">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display</a:t>
                      </a:r>
                      <a:endParaRPr lang="en-US" sz="800" cap="all" baseline="0" dirty="0">
                        <a:solidFill>
                          <a:srgbClr val="0078D4"/>
                        </a:solidFill>
                        <a:effectLst/>
                        <a:latin typeface="Segoe UI Semibold"/>
                      </a:endParaRPr>
                    </a:p>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Screen: 13” PixelSense™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Flow Display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Resolution: 2880 X 1920 (267 PPI)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Color profile: sRGB and Vivid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Refresh rate up to 120Hz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(Dynamic refresh rate supported)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Aspect ratio: 3:2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Contrast ratio 1200:1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Adaptive Color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Auto Color Management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supported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Touch: 10-point multi-touch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Dolby Vision IQ™ support</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4</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Gorilla® Glass 5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Brightness: 450 nits maximum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(typical), 2 nits minimum </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Screen: 13” PixelSense™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Flow Display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Resolution: 2880 X 1920 (267 PPI)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Color profile: sRGB and Vivid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Dynamic refresh rate up to 120Hz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Aspect ratio: 3:2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Contrast: 1200:1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Adaptive Color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Touch: 10-point multi-touch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Gorilla® Glass 5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Brightness: 450 nits maximum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(typical), 5 nits minimum</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r h="256032">
                <a:tc>
                  <a:txBody>
                    <a:bodyPr/>
                    <a:lstStyle/>
                    <a:p>
                      <a:pPr algn="r">
                        <a:lnSpc>
                          <a:spcPts val="1060"/>
                        </a:lnSpc>
                      </a:pPr>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a:solidFill>
                          <a:srgbClr val="FF000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649832"/>
                  </a:ext>
                </a:extLst>
              </a:tr>
              <a:tr h="548640">
                <a:tc>
                  <a:txBody>
                    <a:bodyPr/>
                    <a:lstStyle/>
                    <a:p>
                      <a:pPr marL="0" marR="0" lvl="0" indent="0" algn="r" defTabSz="1005840" rtl="0" eaLnBrk="1" fontAlgn="auto" latinLnBrk="0" hangingPunct="1">
                        <a:lnSpc>
                          <a:spcPts val="1060"/>
                        </a:lnSpc>
                        <a:spcBef>
                          <a:spcPts val="0"/>
                        </a:spcBef>
                        <a:spcAft>
                          <a:spcPts val="0"/>
                        </a:spcAft>
                        <a:buClrTx/>
                        <a:buSzTx/>
                        <a:buFontTx/>
                        <a:buNone/>
                        <a:tabLst/>
                        <a:defRPr/>
                      </a:pPr>
                      <a:r>
                        <a:rPr lang="en-US" sz="800" b="1" cap="all" baseline="0" dirty="0">
                          <a:solidFill>
                            <a:srgbClr val="0078D4"/>
                          </a:solidFill>
                          <a:effectLst/>
                          <a:latin typeface="Segoe UI Semibold"/>
                        </a:rPr>
                        <a:t>exterior</a:t>
                      </a:r>
                      <a:endParaRPr lang="en-US" sz="800" cap="all" baseline="0" dirty="0">
                        <a:solidFill>
                          <a:srgbClr val="0078D4"/>
                        </a:solidFill>
                        <a:effectLst/>
                        <a:latin typeface="Segoe UI Semibold"/>
                      </a:endParaRPr>
                    </a:p>
                    <a:p>
                      <a:pPr algn="r">
                        <a:lnSpc>
                          <a:spcPts val="1060"/>
                        </a:lnSpc>
                      </a:pPr>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Casing: Aluminum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Colors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35</a:t>
                      </a:r>
                      <a:r>
                        <a:rPr lang="en-US" sz="800" b="0" i="0" kern="1200" dirty="0">
                          <a:solidFill>
                            <a:srgbClr val="505050"/>
                          </a:solidFill>
                          <a:effectLst/>
                          <a:latin typeface="Segoe UI" panose="020B0502040204020203" pitchFamily="34" charset="0"/>
                          <a:ea typeface="+mn-ea"/>
                          <a:cs typeface="Segoe UI" panose="020B0502040204020203" pitchFamily="34" charset="0"/>
                        </a:rPr>
                        <a:t>: Platinum, Graphite,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Sapphire, Forest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Physical Buttons: Volume, Power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Casing: Aluminum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Colors: Platinum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Physical Buttons: Volume, Power</a:t>
                      </a:r>
                    </a:p>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Battery</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capacities</a:t>
                      </a: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Capacity Nominal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(WH) 47.7 </a:t>
                      </a:r>
                      <a:r>
                        <a:rPr lang="en-US" sz="800" b="0" i="0" kern="1200" dirty="0" err="1">
                          <a:solidFill>
                            <a:srgbClr val="505050"/>
                          </a:solidFill>
                          <a:effectLst/>
                          <a:latin typeface="Segoe UI" panose="020B0502040204020203" pitchFamily="34" charset="0"/>
                          <a:ea typeface="+mn-ea"/>
                          <a:cs typeface="Segoe UI" panose="020B0502040204020203" pitchFamily="34" charset="0"/>
                        </a:rPr>
                        <a:t>Wh</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Capacity Min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(WH) 46.5 </a:t>
                      </a:r>
                      <a:r>
                        <a:rPr lang="en-US" sz="800" b="0" i="0" kern="1200" dirty="0" err="1">
                          <a:solidFill>
                            <a:srgbClr val="505050"/>
                          </a:solidFill>
                          <a:effectLst/>
                          <a:latin typeface="Segoe UI" panose="020B0502040204020203" pitchFamily="34" charset="0"/>
                          <a:ea typeface="+mn-ea"/>
                          <a:cs typeface="Segoe UI" panose="020B0502040204020203" pitchFamily="34" charset="0"/>
                        </a:rPr>
                        <a:t>Wh</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Capacity Nominal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(WH) 47.7Wh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Capacity Min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(WH) 46.5Wh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78609"/>
                  </a:ext>
                </a:extLst>
              </a:tr>
              <a:tr h="256032">
                <a:tc>
                  <a:txBody>
                    <a:bodyPr/>
                    <a:lstStyle/>
                    <a:p>
                      <a:pPr algn="r">
                        <a:lnSpc>
                          <a:spcPts val="1060"/>
                        </a:lnSpc>
                      </a:pPr>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152456"/>
                  </a:ext>
                </a:extLst>
              </a:tr>
            </a:tbl>
          </a:graphicData>
        </a:graphic>
      </p:graphicFrame>
    </p:spTree>
    <p:extLst>
      <p:ext uri="{BB962C8B-B14F-4D97-AF65-F5344CB8AC3E}">
        <p14:creationId xmlns:p14="http://schemas.microsoft.com/office/powerpoint/2010/main" val="202017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graphicFrame>
        <p:nvGraphicFramePr>
          <p:cNvPr id="5" name="Table 5">
            <a:extLst>
              <a:ext uri="{FF2B5EF4-FFF2-40B4-BE49-F238E27FC236}">
                <a16:creationId xmlns:a16="http://schemas.microsoft.com/office/drawing/2014/main" id="{5D155ABC-FC6D-9F6B-5295-C8D8BA6A6E75}"/>
              </a:ext>
            </a:extLst>
          </p:cNvPr>
          <p:cNvGraphicFramePr>
            <a:graphicFrameLocks noGrp="1" noDrilldown="1" noMove="1" noResize="1"/>
          </p:cNvGraphicFramePr>
          <p:nvPr>
            <p:extLst>
              <p:ext uri="{D42A27DB-BD31-4B8C-83A1-F6EECF244321}">
                <p14:modId xmlns:p14="http://schemas.microsoft.com/office/powerpoint/2010/main" val="1576572964"/>
              </p:ext>
            </p:extLst>
          </p:nvPr>
        </p:nvGraphicFramePr>
        <p:xfrm>
          <a:off x="349408" y="1352809"/>
          <a:ext cx="6858000" cy="7999280"/>
        </p:xfrm>
        <a:graphic>
          <a:graphicData uri="http://schemas.openxmlformats.org/drawingml/2006/table">
            <a:tbl>
              <a:tblPr firstRow="1" bandRow="1">
                <a:tableStyleId>{5940675A-B579-460E-94D1-54222C63F5DA}</a:tableStyleId>
              </a:tblPr>
              <a:tblGrid>
                <a:gridCol w="968753">
                  <a:extLst>
                    <a:ext uri="{9D8B030D-6E8A-4147-A177-3AD203B41FA5}">
                      <a16:colId xmlns:a16="http://schemas.microsoft.com/office/drawing/2014/main" val="4181894924"/>
                    </a:ext>
                  </a:extLst>
                </a:gridCol>
                <a:gridCol w="219967">
                  <a:extLst>
                    <a:ext uri="{9D8B030D-6E8A-4147-A177-3AD203B41FA5}">
                      <a16:colId xmlns:a16="http://schemas.microsoft.com/office/drawing/2014/main" val="1904498976"/>
                    </a:ext>
                  </a:extLst>
                </a:gridCol>
                <a:gridCol w="2103120">
                  <a:extLst>
                    <a:ext uri="{9D8B030D-6E8A-4147-A177-3AD203B41FA5}">
                      <a16:colId xmlns:a16="http://schemas.microsoft.com/office/drawing/2014/main" val="1644014829"/>
                    </a:ext>
                  </a:extLst>
                </a:gridCol>
                <a:gridCol w="274320">
                  <a:extLst>
                    <a:ext uri="{9D8B030D-6E8A-4147-A177-3AD203B41FA5}">
                      <a16:colId xmlns:a16="http://schemas.microsoft.com/office/drawing/2014/main" val="1444953401"/>
                    </a:ext>
                  </a:extLst>
                </a:gridCol>
                <a:gridCol w="914400">
                  <a:extLst>
                    <a:ext uri="{9D8B030D-6E8A-4147-A177-3AD203B41FA5}">
                      <a16:colId xmlns:a16="http://schemas.microsoft.com/office/drawing/2014/main" val="3756154389"/>
                    </a:ext>
                  </a:extLst>
                </a:gridCol>
                <a:gridCol w="274320">
                  <a:extLst>
                    <a:ext uri="{9D8B030D-6E8A-4147-A177-3AD203B41FA5}">
                      <a16:colId xmlns:a16="http://schemas.microsoft.com/office/drawing/2014/main" val="3387034134"/>
                    </a:ext>
                  </a:extLst>
                </a:gridCol>
                <a:gridCol w="2103120">
                  <a:extLst>
                    <a:ext uri="{9D8B030D-6E8A-4147-A177-3AD203B41FA5}">
                      <a16:colId xmlns:a16="http://schemas.microsoft.com/office/drawing/2014/main" val="4285087522"/>
                    </a:ext>
                  </a:extLst>
                </a:gridCol>
              </a:tblGrid>
              <a:tr h="557061">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b="1" i="0" cap="all" baseline="0" dirty="0">
                          <a:solidFill>
                            <a:srgbClr val="0078D4"/>
                          </a:solidFill>
                          <a:effectLst/>
                          <a:latin typeface="Segoe UI Semibold" panose="020B0502040204020203" pitchFamily="34" charset="0"/>
                          <a:cs typeface="Segoe UI Semibold" panose="020B0502040204020203" pitchFamily="34" charset="0"/>
                        </a:rPr>
                        <a:t>serviceAbility</a:t>
                      </a:r>
                      <a:r>
                        <a:rPr lang="en-US" sz="800" b="1" i="0" kern="1200" cap="all" baseline="30000" dirty="0">
                          <a:solidFill>
                            <a:srgbClr val="0078D4"/>
                          </a:solidFill>
                          <a:effectLst/>
                          <a:latin typeface="Segoe UI Semibold" panose="020B0502040204020203" pitchFamily="34" charset="0"/>
                          <a:ea typeface="+mn-ea"/>
                          <a:cs typeface="Segoe UI Semibold" panose="020B0502040204020203" pitchFamily="34" charset="0"/>
                        </a:rPr>
                        <a:t>34</a:t>
                      </a: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p>
                      <a:pPr algn="r">
                        <a:lnSpc>
                          <a:spcPts val="1060"/>
                        </a:lnSpc>
                      </a:pPr>
                      <a:endParaRPr lang="en-US" sz="800" b="1" i="0" cap="all"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Replaceable components include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Display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Battery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Connect 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Thermal Module (Surface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Pro 9 with 5G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Thermal Module with Fan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Cameras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Speakers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Buttons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Camera Deck (Surface Pro 9 with 5G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Wi-Fi Deck (Surface Pro 9 only)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Back Cover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Removable SSD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Removable SSD Door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Kickstand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Motherboard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Pen and accessories</a:t>
                      </a:r>
                      <a:br>
                        <a:rPr lang="en-US" sz="800" b="1" cap="all" baseline="0" dirty="0">
                          <a:solidFill>
                            <a:srgbClr val="0078D4"/>
                          </a:solidFill>
                          <a:effectLst/>
                          <a:latin typeface="Segoe UI Semibold"/>
                        </a:rPr>
                      </a:br>
                      <a:r>
                        <a:rPr lang="en-US" sz="800" b="1" cap="all" baseline="0" dirty="0">
                          <a:solidFill>
                            <a:srgbClr val="0078D4"/>
                          </a:solidFill>
                          <a:effectLst/>
                          <a:latin typeface="Segoe UI Semibold"/>
                        </a:rPr>
                        <a:t>compatibility</a:t>
                      </a:r>
                      <a:endParaRPr lang="en-US" sz="800" cap="all" baseline="0" dirty="0">
                        <a:solidFill>
                          <a:srgbClr val="0078D4"/>
                        </a:solidFill>
                        <a:effectLst/>
                        <a:latin typeface="Segoe UI Semibold"/>
                      </a:endParaRPr>
                    </a:p>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Designed for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12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Integrated storage and wireless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charging for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13 </a:t>
                      </a:r>
                      <a:br>
                        <a:rPr lang="en-US" sz="800" b="0" i="0" kern="1200" baseline="300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with Surface Pro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Signature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tactile signals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14</a:t>
                      </a:r>
                      <a:r>
                        <a:rPr lang="en-US" sz="800" b="0" i="0" kern="1200" dirty="0">
                          <a:solidFill>
                            <a:srgbClr val="505050"/>
                          </a:solidFill>
                          <a:effectLst/>
                          <a:latin typeface="Segoe UI" panose="020B0502040204020203" pitchFamily="34" charset="0"/>
                          <a:ea typeface="+mn-ea"/>
                          <a:cs typeface="Segoe UI" panose="020B0502040204020203" pitchFamily="34" charset="0"/>
                        </a:rPr>
                        <a:t>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15</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Microsoft Pen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Protocol (MPP)</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Designed for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16</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Integrated storage and wireless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charging for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17</a:t>
                      </a:r>
                      <a:br>
                        <a:rPr lang="en-US" sz="800" b="0" i="0" kern="1200" baseline="300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with Surface Pro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Signature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tactile signals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18</a:t>
                      </a:r>
                      <a:br>
                        <a:rPr lang="en-US" sz="800" b="0" i="0" kern="1200" baseline="300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with Surface Slim Pen 2</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19 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Supports Microsoft Pen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Protocol (MPP)</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Keyboard Compatibility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Signature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X Signature Keyboard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X Keyboard</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r h="256032">
                <a:tc>
                  <a:txBody>
                    <a:bodyPr/>
                    <a:lstStyle/>
                    <a:p>
                      <a:pPr algn="r">
                        <a:lnSpc>
                          <a:spcPts val="1060"/>
                        </a:lnSpc>
                      </a:pPr>
                      <a:endParaRPr lang="en-US" sz="800" b="1" i="0" cap="all"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a:solidFill>
                          <a:srgbClr val="FF000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649832"/>
                  </a:ext>
                </a:extLst>
              </a:tr>
              <a:tr h="548640">
                <a:tc>
                  <a:txBody>
                    <a:bodyPr/>
                    <a:lstStyle/>
                    <a:p>
                      <a:pPr marL="0" marR="0" lvl="0" indent="0" algn="r" defTabSz="1005840" rtl="0" eaLnBrk="1" fontAlgn="auto" latinLnBrk="0" hangingPunct="1">
                        <a:lnSpc>
                          <a:spcPts val="1060"/>
                        </a:lnSpc>
                        <a:spcBef>
                          <a:spcPts val="0"/>
                        </a:spcBef>
                        <a:spcAft>
                          <a:spcPts val="0"/>
                        </a:spcAft>
                        <a:buClrTx/>
                        <a:buSzTx/>
                        <a:buFontTx/>
                        <a:buNone/>
                        <a:tabLst/>
                        <a:defRPr/>
                      </a:pPr>
                      <a:r>
                        <a:rPr lang="en-US" sz="800" b="1" i="0" cap="all" baseline="0" dirty="0">
                          <a:solidFill>
                            <a:srgbClr val="0078D4"/>
                          </a:solidFill>
                          <a:effectLst/>
                          <a:latin typeface="Segoe UI Semibold" panose="020B0502040204020203" pitchFamily="34" charset="0"/>
                          <a:cs typeface="Segoe UI Semibold" panose="020B0502040204020203" pitchFamily="34" charset="0"/>
                        </a:rPr>
                        <a:t>sustainability</a:t>
                      </a:r>
                      <a:r>
                        <a:rPr lang="en-US" sz="800" b="1" i="0" kern="1200" cap="all" baseline="30000" dirty="0">
                          <a:solidFill>
                            <a:srgbClr val="0078D4"/>
                          </a:solidFill>
                          <a:effectLst/>
                          <a:latin typeface="Segoe UI Semibold" panose="020B0502040204020203" pitchFamily="34" charset="0"/>
                          <a:ea typeface="+mn-ea"/>
                          <a:cs typeface="Segoe UI Semibold" panose="020B0502040204020203" pitchFamily="34" charset="0"/>
                        </a:rPr>
                        <a:t>31</a:t>
                      </a: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Meets ENERGY STAR®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requirements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Registered EPEAT® Gold in the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US and Canada</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32</a:t>
                      </a:r>
                      <a:br>
                        <a:rPr lang="en-US" sz="800" b="0" i="0" kern="1200" baseline="30000" dirty="0">
                          <a:solidFill>
                            <a:srgbClr val="505050"/>
                          </a:solidFill>
                          <a:effectLst/>
                          <a:latin typeface="Segoe UI" panose="020B0502040204020203" pitchFamily="34" charset="0"/>
                          <a:ea typeface="+mn-ea"/>
                          <a:cs typeface="Segoe UI" panose="020B0502040204020203" pitchFamily="34" charset="0"/>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Sustainable Products &amp; </a:t>
                      </a:r>
                      <a:b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Solutions | Microsoft CSR   </a:t>
                      </a:r>
                      <a:endParaRPr lang="en-US" sz="800" b="1" i="0" kern="1200" dirty="0">
                        <a:solidFill>
                          <a:srgbClr val="505050"/>
                        </a:solidFill>
                        <a:effectLst/>
                        <a:latin typeface="Segoe UI Semibold" panose="020B0502040204020203" pitchFamily="34" charset="0"/>
                        <a:ea typeface="+mn-ea"/>
                        <a:cs typeface="Segoe UI Semibold" panose="020B0502040204020203" pitchFamily="34" charset="0"/>
                      </a:endParaRP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Meets ENERGY STAR®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requirements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Registered EPEAT® Gold in the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US and Canada</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33</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Sustainable Products &amp; </a:t>
                      </a:r>
                      <a:b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Solutions | Microsoft CSR </a:t>
                      </a:r>
                      <a:endParaRPr lang="en-US" sz="800" b="1" i="0" kern="1200" dirty="0">
                        <a:solidFill>
                          <a:srgbClr val="505050"/>
                        </a:solidFill>
                        <a:effectLst/>
                        <a:latin typeface="Segoe UI Semibold" panose="020B0502040204020203" pitchFamily="34" charset="0"/>
                        <a:ea typeface="+mn-ea"/>
                        <a:cs typeface="Segoe UI Semibold" panose="020B0502040204020203" pitchFamily="34" charset="0"/>
                      </a:endParaRPr>
                    </a:p>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cap="all" baseline="0" dirty="0">
                          <a:solidFill>
                            <a:srgbClr val="0078D4"/>
                          </a:solidFill>
                          <a:effectLst/>
                          <a:latin typeface="Segoe UI Semibold"/>
                        </a:rPr>
                        <a:t>cameras</a:t>
                      </a: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Hello face authentication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camera (front-facing)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Front-facing camera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1080p full HD video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10.0MP rear-facing autofocus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camera with 1080p HD and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4k video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Hello face authentication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camera (front-facing)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Front-facing camera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1080p full HD video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10.0 MP rear-facing autofocus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camera with 1080p HD and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4k video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78609"/>
                  </a:ext>
                </a:extLst>
              </a:tr>
              <a:tr h="256032">
                <a:tc>
                  <a:txBody>
                    <a:bodyPr/>
                    <a:lstStyle/>
                    <a:p>
                      <a:pPr algn="r">
                        <a:lnSpc>
                          <a:spcPts val="1060"/>
                        </a:lnSpc>
                      </a:pPr>
                      <a:endParaRPr lang="en-US" sz="800" b="1" i="0" cap="all"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152456"/>
                  </a:ext>
                </a:extLst>
              </a:tr>
              <a:tr h="274320">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b="1" i="0" kern="1200" baseline="0" dirty="0">
                          <a:solidFill>
                            <a:srgbClr val="0078D4"/>
                          </a:solidFill>
                          <a:effectLst/>
                          <a:latin typeface="Segoe UI Semibold" panose="020B0502040204020203" pitchFamily="34" charset="0"/>
                          <a:ea typeface="+mn-ea"/>
                          <a:cs typeface="Segoe UI Semibold" panose="020B0502040204020203" pitchFamily="34" charset="0"/>
                        </a:rPr>
                        <a:t>BATTERY</a:t>
                      </a:r>
                      <a:br>
                        <a:rPr lang="en-US" sz="800" b="1" i="0" kern="1200" baseline="0" dirty="0">
                          <a:solidFill>
                            <a:srgbClr val="0078D4"/>
                          </a:solidFill>
                          <a:effectLst/>
                          <a:latin typeface="Segoe UI Semibold" panose="020B0502040204020203" pitchFamily="34" charset="0"/>
                          <a:ea typeface="+mn-ea"/>
                          <a:cs typeface="Segoe UI Semibold" panose="020B0502040204020203" pitchFamily="34" charset="0"/>
                        </a:rPr>
                      </a:br>
                      <a:r>
                        <a:rPr lang="en-US" sz="800" b="1" i="0" kern="1200" baseline="0" dirty="0">
                          <a:solidFill>
                            <a:srgbClr val="0078D4"/>
                          </a:solidFill>
                          <a:effectLst/>
                          <a:latin typeface="Segoe UI Semibold" panose="020B0502040204020203" pitchFamily="34" charset="0"/>
                          <a:ea typeface="+mn-ea"/>
                          <a:cs typeface="Segoe UI Semibold" panose="020B0502040204020203" pitchFamily="34" charset="0"/>
                        </a:rPr>
                        <a:t>LIFE</a:t>
                      </a:r>
                    </a:p>
                    <a:p>
                      <a:pPr algn="r">
                        <a:lnSpc>
                          <a:spcPts val="1060"/>
                        </a:lnSpc>
                      </a:pPr>
                      <a:endParaRPr lang="en-US" sz="800" b="1" i="0" cap="all"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7 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Up to 15.5 hours of typical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device usage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8 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Up to 19 hours of typical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device usage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cap="all" baseline="0" dirty="0">
                          <a:solidFill>
                            <a:srgbClr val="0078D4"/>
                          </a:solidFill>
                          <a:effectLst/>
                          <a:latin typeface="Segoe UI Semibold"/>
                        </a:rPr>
                        <a:t>graphics</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Intel® Iris® Xe graphics </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Microsoft SQ® 3 Adreno™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8CX Gen 3 </a:t>
                      </a:r>
                    </a:p>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3108261"/>
                  </a:ext>
                </a:extLst>
              </a:tr>
            </a:tbl>
          </a:graphicData>
        </a:graphic>
      </p:graphicFrame>
    </p:spTree>
    <p:extLst>
      <p:ext uri="{BB962C8B-B14F-4D97-AF65-F5344CB8AC3E}">
        <p14:creationId xmlns:p14="http://schemas.microsoft.com/office/powerpoint/2010/main" val="331937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graphicFrame>
        <p:nvGraphicFramePr>
          <p:cNvPr id="5" name="Table 5">
            <a:extLst>
              <a:ext uri="{FF2B5EF4-FFF2-40B4-BE49-F238E27FC236}">
                <a16:creationId xmlns:a16="http://schemas.microsoft.com/office/drawing/2014/main" id="{5D155ABC-FC6D-9F6B-5295-C8D8BA6A6E75}"/>
              </a:ext>
            </a:extLst>
          </p:cNvPr>
          <p:cNvGraphicFramePr>
            <a:graphicFrameLocks noGrp="1" noDrilldown="1" noMove="1" noResize="1"/>
          </p:cNvGraphicFramePr>
          <p:nvPr>
            <p:extLst>
              <p:ext uri="{D42A27DB-BD31-4B8C-83A1-F6EECF244321}">
                <p14:modId xmlns:p14="http://schemas.microsoft.com/office/powerpoint/2010/main" val="489441315"/>
              </p:ext>
            </p:extLst>
          </p:nvPr>
        </p:nvGraphicFramePr>
        <p:xfrm>
          <a:off x="349408" y="1352809"/>
          <a:ext cx="6858000" cy="8366892"/>
        </p:xfrm>
        <a:graphic>
          <a:graphicData uri="http://schemas.openxmlformats.org/drawingml/2006/table">
            <a:tbl>
              <a:tblPr firstRow="1" bandRow="1">
                <a:tableStyleId>{5940675A-B579-460E-94D1-54222C63F5DA}</a:tableStyleId>
              </a:tblPr>
              <a:tblGrid>
                <a:gridCol w="968753">
                  <a:extLst>
                    <a:ext uri="{9D8B030D-6E8A-4147-A177-3AD203B41FA5}">
                      <a16:colId xmlns:a16="http://schemas.microsoft.com/office/drawing/2014/main" val="4181894924"/>
                    </a:ext>
                  </a:extLst>
                </a:gridCol>
                <a:gridCol w="219967">
                  <a:extLst>
                    <a:ext uri="{9D8B030D-6E8A-4147-A177-3AD203B41FA5}">
                      <a16:colId xmlns:a16="http://schemas.microsoft.com/office/drawing/2014/main" val="1904498976"/>
                    </a:ext>
                  </a:extLst>
                </a:gridCol>
                <a:gridCol w="2103120">
                  <a:extLst>
                    <a:ext uri="{9D8B030D-6E8A-4147-A177-3AD203B41FA5}">
                      <a16:colId xmlns:a16="http://schemas.microsoft.com/office/drawing/2014/main" val="1644014829"/>
                    </a:ext>
                  </a:extLst>
                </a:gridCol>
                <a:gridCol w="274320">
                  <a:extLst>
                    <a:ext uri="{9D8B030D-6E8A-4147-A177-3AD203B41FA5}">
                      <a16:colId xmlns:a16="http://schemas.microsoft.com/office/drawing/2014/main" val="1444953401"/>
                    </a:ext>
                  </a:extLst>
                </a:gridCol>
                <a:gridCol w="914400">
                  <a:extLst>
                    <a:ext uri="{9D8B030D-6E8A-4147-A177-3AD203B41FA5}">
                      <a16:colId xmlns:a16="http://schemas.microsoft.com/office/drawing/2014/main" val="3756154389"/>
                    </a:ext>
                  </a:extLst>
                </a:gridCol>
                <a:gridCol w="274320">
                  <a:extLst>
                    <a:ext uri="{9D8B030D-6E8A-4147-A177-3AD203B41FA5}">
                      <a16:colId xmlns:a16="http://schemas.microsoft.com/office/drawing/2014/main" val="3387034134"/>
                    </a:ext>
                  </a:extLst>
                </a:gridCol>
                <a:gridCol w="2103120">
                  <a:extLst>
                    <a:ext uri="{9D8B030D-6E8A-4147-A177-3AD203B41FA5}">
                      <a16:colId xmlns:a16="http://schemas.microsoft.com/office/drawing/2014/main" val="4285087522"/>
                    </a:ext>
                  </a:extLst>
                </a:gridCol>
              </a:tblGrid>
              <a:tr h="557061">
                <a:tc>
                  <a:txBody>
                    <a:bodyPr/>
                    <a:lstStyle/>
                    <a:p>
                      <a:pPr algn="r">
                        <a:lnSpc>
                          <a:spcPts val="1060"/>
                        </a:lnSpc>
                      </a:pPr>
                      <a:r>
                        <a:rPr lang="en-US" sz="800" b="1" i="0" cap="none" baseline="0" dirty="0">
                          <a:solidFill>
                            <a:srgbClr val="0078D4"/>
                          </a:solidFill>
                          <a:effectLst/>
                          <a:latin typeface="Segoe UI Semibold" panose="020B0502040204020203" pitchFamily="34" charset="0"/>
                          <a:cs typeface="Segoe UI Semibold" panose="020B0502040204020203" pitchFamily="34" charset="0"/>
                        </a:rPr>
                        <a:t>SOFTWARE</a:t>
                      </a: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11 Pro or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Windows 10 Pro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Preloaded Microsoft 365 Apps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23</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Microsoft 365 Business Standard,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Microsoft 365 Business Premium,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or Microsoft 365 Apps 30-day trial</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11 Pro on ARM</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28</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Preloaded Microsoft 365 Apps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29 </a:t>
                      </a: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Microsoft 365 Business Standard,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Microsoft 365 Business Premium,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or Microsoft 365 Apps 30-day trial</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30</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i="0" cap="none" baseline="0" dirty="0">
                          <a:solidFill>
                            <a:srgbClr val="0078D4"/>
                          </a:solidFill>
                          <a:effectLst/>
                          <a:latin typeface="Segoe UI Semibold" panose="020B0502040204020203" pitchFamily="34" charset="0"/>
                          <a:cs typeface="Segoe UI Semibold" panose="020B0502040204020203" pitchFamily="34" charset="0"/>
                        </a:rPr>
                        <a:t>SECURITY</a:t>
                      </a:r>
                    </a:p>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TPM 2.0 chip for enterprise-grade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security and BitLocker support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Enterprise-grade protection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Windows Hello face sign-in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11 Secured-core PC</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Enhanced security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Microsoft Pluton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Enterprise-grade protection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Windows Hello face sign-in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Windows 11 Secured-core PC</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r h="256032">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a:solidFill>
                          <a:srgbClr val="FF000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ct val="10000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649832"/>
                  </a:ext>
                </a:extLst>
              </a:tr>
              <a:tr h="548640">
                <a:tc>
                  <a:txBody>
                    <a:bodyPr/>
                    <a:lstStyle/>
                    <a:p>
                      <a:pPr marL="0" marR="0" lvl="0" indent="0" algn="r" defTabSz="1005840" rtl="0" eaLnBrk="1" fontAlgn="auto" latinLnBrk="0" hangingPunct="1">
                        <a:lnSpc>
                          <a:spcPts val="1060"/>
                        </a:lnSpc>
                        <a:spcBef>
                          <a:spcPts val="0"/>
                        </a:spcBef>
                        <a:spcAft>
                          <a:spcPts val="0"/>
                        </a:spcAft>
                        <a:buClrTx/>
                        <a:buSzTx/>
                        <a:buFontTx/>
                        <a:buNone/>
                        <a:tabLst/>
                        <a:defRPr/>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SENSORS</a:t>
                      </a: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Accelerometer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Gyroscope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Magnetometer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Ambient Color Sensor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(Brightness and Color)</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r>
                        <a:rPr lang="en-US" sz="800" b="1" i="0" cap="none" baseline="0" dirty="0">
                          <a:solidFill>
                            <a:srgbClr val="0078D4"/>
                          </a:solidFill>
                          <a:effectLst/>
                          <a:latin typeface="Segoe UI Semibold" panose="020B0502040204020203" pitchFamily="34" charset="0"/>
                          <a:cs typeface="Segoe UI Semibold" panose="020B0502040204020203" pitchFamily="34" charset="0"/>
                        </a:rPr>
                        <a:t>AUDIO</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Dual far-field Studio Mics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2W stereo speakers with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Dolby® Atmos®</a:t>
                      </a:r>
                      <a:r>
                        <a:rPr lang="en-US" sz="800" b="0" i="0" kern="1200" baseline="30000" dirty="0">
                          <a:solidFill>
                            <a:srgbClr val="505050"/>
                          </a:solidFill>
                          <a:effectLst/>
                          <a:latin typeface="Segoe UI" panose="020B0502040204020203" pitchFamily="34" charset="0"/>
                          <a:ea typeface="+mn-ea"/>
                          <a:cs typeface="Segoe UI" panose="020B0502040204020203" pitchFamily="34" charset="0"/>
                        </a:rPr>
                        <a:t>9</a:t>
                      </a:r>
                      <a:r>
                        <a:rPr lang="en-US" sz="800" b="0" i="0" kern="1200" dirty="0">
                          <a:solidFill>
                            <a:srgbClr val="505050"/>
                          </a:solidFill>
                          <a:effectLst/>
                          <a:latin typeface="Segoe UI" panose="020B0502040204020203" pitchFamily="34" charset="0"/>
                          <a:ea typeface="+mn-ea"/>
                          <a:cs typeface="Segoe UI" panose="020B0502040204020203" pitchFamily="34" charset="0"/>
                        </a:rPr>
                        <a:t>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Dual far-field Studio Mics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2W stereo speakers </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178609"/>
                  </a:ext>
                </a:extLst>
              </a:tr>
              <a:tr h="256032">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152456"/>
                  </a:ext>
                </a:extLst>
              </a:tr>
              <a:tr h="274320">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ACCESSIBILITY</a:t>
                      </a:r>
                    </a:p>
                    <a:p>
                      <a:pPr marL="0" marR="0" lvl="0" indent="0" algn="r" defTabSz="754380" rtl="0" eaLnBrk="1" fontAlgn="auto" latinLnBrk="0" hangingPunct="1">
                        <a:lnSpc>
                          <a:spcPts val="1060"/>
                        </a:lnSpc>
                        <a:spcBef>
                          <a:spcPts val="0"/>
                        </a:spcBef>
                        <a:spcAft>
                          <a:spcPts val="0"/>
                        </a:spcAft>
                        <a:buClrTx/>
                        <a:buSzTx/>
                        <a:buFontTx/>
                        <a:buNone/>
                        <a:tabLst/>
                        <a:defRPr/>
                      </a:pPr>
                      <a:endParaRPr lang="en-US" sz="800" b="1" i="0" kern="1200" baseline="0" dirty="0">
                        <a:solidFill>
                          <a:srgbClr val="0078D4"/>
                        </a:solidFill>
                        <a:effectLst/>
                        <a:latin typeface="Segoe UI Semibold" panose="020B0502040204020203" pitchFamily="34" charset="0"/>
                        <a:ea typeface="+mn-ea"/>
                        <a:cs typeface="Segoe UI Semibold" panose="020B0502040204020203" pitchFamily="34" charset="0"/>
                      </a:endParaRPr>
                    </a:p>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Compatible with Surface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Adaptive Kit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Compatible with Surface Delray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Include Windows Accessibility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Feature – Learn More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3"/>
                        </a:rPr>
                        <a:t>Accessibility Features | Microsoft Accessibility</a:t>
                      </a:r>
                      <a:endParaRPr lang="en-US" sz="800" b="1" i="0" kern="1200" dirty="0">
                        <a:solidFill>
                          <a:srgbClr val="505050"/>
                        </a:solidFill>
                        <a:effectLst/>
                        <a:latin typeface="Segoe UI Semibold" panose="020B0502040204020203" pitchFamily="34" charset="0"/>
                        <a:ea typeface="+mn-ea"/>
                        <a:cs typeface="Segoe UI Semibold" panose="020B0502040204020203" pitchFamily="34" charset="0"/>
                      </a:endParaRP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Discover more Microsoft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Accessible Devices &amp; Products -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4"/>
                        </a:rPr>
                        <a:t>Accessible Devices &amp; Products </a:t>
                      </a:r>
                      <a:b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4"/>
                        </a:rPr>
                      </a:br>
                      <a:r>
                        <a:rPr lang="en-US" sz="800" b="1" i="0" kern="1200" dirty="0">
                          <a:solidFill>
                            <a:srgbClr val="505050"/>
                          </a:solidFill>
                          <a:effectLst/>
                          <a:latin typeface="Segoe UI Semibold" panose="020B0502040204020203" pitchFamily="34" charset="0"/>
                          <a:ea typeface="+mn-ea"/>
                          <a:cs typeface="Segoe UI Semibold" panose="020B0502040204020203" pitchFamily="34" charset="0"/>
                          <a:hlinkClick r:id="rId4"/>
                        </a:rPr>
                        <a:t>for PC &amp; Gaming | Assistive Tech Accessories - Microsoft Store</a:t>
                      </a:r>
                      <a:endParaRPr lang="en-US" sz="800" b="1" i="0" kern="1200" dirty="0">
                        <a:solidFill>
                          <a:srgbClr val="505050"/>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ENERGY USAGE</a:t>
                      </a:r>
                      <a:b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b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(JAPAN ONLY)</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ja-JP" altLang="en-US" sz="800" b="0" i="0" kern="1200">
                          <a:solidFill>
                            <a:srgbClr val="505050"/>
                          </a:solidFill>
                          <a:effectLst/>
                          <a:latin typeface="Segoe UI" panose="020B0502040204020203" pitchFamily="34" charset="0"/>
                          <a:ea typeface="+mn-ea"/>
                          <a:cs typeface="Segoe UI" panose="020B0502040204020203" pitchFamily="34" charset="0"/>
                        </a:rPr>
                        <a:t>エネルギー消費効率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r>
                        <a:rPr lang="ja-JP" altLang="en-US" sz="800" b="0" i="0" kern="1200">
                          <a:solidFill>
                            <a:srgbClr val="505050"/>
                          </a:solidFill>
                          <a:effectLst/>
                          <a:latin typeface="Segoe UI" panose="020B0502040204020203" pitchFamily="34" charset="0"/>
                          <a:ea typeface="+mn-ea"/>
                          <a:cs typeface="Segoe UI" panose="020B0502040204020203" pitchFamily="34" charset="0"/>
                        </a:rPr>
                        <a:t>構成：</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12</a:t>
                      </a:r>
                      <a:r>
                        <a:rPr lang="ja-JP" altLang="en-US" sz="800" b="0" i="0" kern="1200">
                          <a:solidFill>
                            <a:srgbClr val="505050"/>
                          </a:solidFill>
                          <a:effectLst/>
                          <a:latin typeface="Segoe UI" panose="020B0502040204020203" pitchFamily="34" charset="0"/>
                          <a:ea typeface="+mn-ea"/>
                          <a:cs typeface="Segoe UI" panose="020B0502040204020203" pitchFamily="34" charset="0"/>
                        </a:rPr>
                        <a:t>区分 </a:t>
                      </a:r>
                      <a:br>
                        <a:rPr lang="en-US" altLang="ja-JP" sz="800" b="0" i="0" kern="1200" dirty="0">
                          <a:solidFill>
                            <a:srgbClr val="505050"/>
                          </a:solidFill>
                          <a:effectLst/>
                          <a:latin typeface="Segoe UI" panose="020B0502040204020203" pitchFamily="34" charset="0"/>
                          <a:ea typeface="+mn-ea"/>
                          <a:cs typeface="Segoe UI" panose="020B0502040204020203" pitchFamily="34" charset="0"/>
                        </a:rPr>
                      </a:b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16.4</a:t>
                      </a:r>
                      <a:r>
                        <a:rPr lang="en-US" sz="800" b="0" i="0" kern="1200" dirty="0">
                          <a:solidFill>
                            <a:srgbClr val="505050"/>
                          </a:solidFill>
                          <a:effectLst/>
                          <a:latin typeface="Segoe UI" panose="020B0502040204020203" pitchFamily="34" charset="0"/>
                          <a:ea typeface="+mn-ea"/>
                          <a:cs typeface="Segoe UI" panose="020B0502040204020203" pitchFamily="34" charset="0"/>
                        </a:rPr>
                        <a:t>kWh/</a:t>
                      </a:r>
                      <a:r>
                        <a:rPr lang="ja-JP" altLang="en-US" sz="800" b="0" i="0" kern="1200">
                          <a:solidFill>
                            <a:srgbClr val="505050"/>
                          </a:solidFill>
                          <a:effectLst/>
                          <a:latin typeface="Segoe UI" panose="020B0502040204020203" pitchFamily="34" charset="0"/>
                          <a:ea typeface="+mn-ea"/>
                          <a:cs typeface="Segoe UI" panose="020B0502040204020203" pitchFamily="34" charset="0"/>
                        </a:rPr>
                        <a:t>年</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a:t>
                      </a:r>
                      <a:r>
                        <a:rPr lang="en-US" sz="800" b="0" i="0" kern="1200" dirty="0">
                          <a:solidFill>
                            <a:srgbClr val="505050"/>
                          </a:solidFill>
                          <a:effectLst/>
                          <a:latin typeface="Segoe UI" panose="020B0502040204020203" pitchFamily="34" charset="0"/>
                          <a:ea typeface="+mn-ea"/>
                          <a:cs typeface="Segoe UI" panose="020B0502040204020203" pitchFamily="34" charset="0"/>
                        </a:rPr>
                        <a:t>AAA)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(2022</a:t>
                      </a:r>
                      <a:r>
                        <a:rPr lang="ja-JP" altLang="en-US" sz="800" b="0" i="0" kern="1200">
                          <a:solidFill>
                            <a:srgbClr val="505050"/>
                          </a:solidFill>
                          <a:effectLst/>
                          <a:latin typeface="Segoe UI" panose="020B0502040204020203" pitchFamily="34" charset="0"/>
                          <a:ea typeface="+mn-ea"/>
                          <a:cs typeface="Segoe UI" panose="020B0502040204020203" pitchFamily="34" charset="0"/>
                        </a:rPr>
                        <a:t>年度省エネ達成率</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 </a:t>
                      </a:r>
                      <a:endParaRPr lang="ja-JP" altLang="en-US" sz="800" b="0" i="0" kern="1200">
                        <a:solidFill>
                          <a:srgbClr val="505050"/>
                        </a:solidFill>
                        <a:effectLst/>
                        <a:latin typeface="Segoe UI" panose="020B0502040204020203" pitchFamily="34" charset="0"/>
                        <a:ea typeface="+mn-ea"/>
                        <a:cs typeface="Segoe UI" panose="020B0502040204020203" pitchFamily="34" charset="0"/>
                      </a:endParaRPr>
                    </a:p>
                    <a:p>
                      <a:pPr>
                        <a:lnSpc>
                          <a:spcPts val="1060"/>
                        </a:lnSpc>
                      </a:pPr>
                      <a:br>
                        <a:rPr lang="ja-JP" altLang="en-US" sz="800" b="0" i="0" kern="120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ja-JP" altLang="en-US" sz="800" b="0" i="0" kern="1200">
                          <a:solidFill>
                            <a:srgbClr val="505050"/>
                          </a:solidFill>
                          <a:effectLst/>
                          <a:latin typeface="Segoe UI" panose="020B0502040204020203" pitchFamily="34" charset="0"/>
                          <a:ea typeface="+mn-ea"/>
                          <a:cs typeface="Segoe UI" panose="020B0502040204020203" pitchFamily="34" charset="0"/>
                        </a:rPr>
                        <a:t>エネルギー消費効率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r>
                        <a:rPr lang="ja-JP" altLang="en-US" sz="800" b="0" i="0" kern="1200">
                          <a:solidFill>
                            <a:srgbClr val="505050"/>
                          </a:solidFill>
                          <a:effectLst/>
                          <a:latin typeface="Segoe UI" panose="020B0502040204020203" pitchFamily="34" charset="0"/>
                          <a:ea typeface="+mn-ea"/>
                          <a:cs typeface="Segoe UI" panose="020B0502040204020203" pitchFamily="34" charset="0"/>
                        </a:rPr>
                        <a:t>構成：</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12</a:t>
                      </a:r>
                      <a:r>
                        <a:rPr lang="ja-JP" altLang="en-US" sz="800" b="0" i="0" kern="1200">
                          <a:solidFill>
                            <a:srgbClr val="505050"/>
                          </a:solidFill>
                          <a:effectLst/>
                          <a:latin typeface="Segoe UI" panose="020B0502040204020203" pitchFamily="34" charset="0"/>
                          <a:ea typeface="+mn-ea"/>
                          <a:cs typeface="Segoe UI" panose="020B0502040204020203" pitchFamily="34" charset="0"/>
                        </a:rPr>
                        <a:t>区分 </a:t>
                      </a:r>
                      <a:br>
                        <a:rPr lang="en-US" altLang="ja-JP" sz="800" b="0" i="0" kern="1200" dirty="0">
                          <a:solidFill>
                            <a:srgbClr val="505050"/>
                          </a:solidFill>
                          <a:effectLst/>
                          <a:latin typeface="Segoe UI" panose="020B0502040204020203" pitchFamily="34" charset="0"/>
                          <a:ea typeface="+mn-ea"/>
                          <a:cs typeface="Segoe UI" panose="020B0502040204020203" pitchFamily="34" charset="0"/>
                        </a:rPr>
                      </a:b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10.8</a:t>
                      </a:r>
                      <a:r>
                        <a:rPr lang="en-US" sz="800" b="0" i="0" kern="1200" dirty="0">
                          <a:solidFill>
                            <a:srgbClr val="505050"/>
                          </a:solidFill>
                          <a:effectLst/>
                          <a:latin typeface="Segoe UI" panose="020B0502040204020203" pitchFamily="34" charset="0"/>
                          <a:ea typeface="+mn-ea"/>
                          <a:cs typeface="Segoe UI" panose="020B0502040204020203" pitchFamily="34" charset="0"/>
                        </a:rPr>
                        <a:t>kWh/</a:t>
                      </a:r>
                      <a:r>
                        <a:rPr lang="ja-JP" altLang="en-US" sz="800" b="0" i="0" kern="1200">
                          <a:solidFill>
                            <a:srgbClr val="505050"/>
                          </a:solidFill>
                          <a:effectLst/>
                          <a:latin typeface="Segoe UI" panose="020B0502040204020203" pitchFamily="34" charset="0"/>
                          <a:ea typeface="+mn-ea"/>
                          <a:cs typeface="Segoe UI" panose="020B0502040204020203" pitchFamily="34" charset="0"/>
                        </a:rPr>
                        <a:t>年</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a:t>
                      </a:r>
                      <a:r>
                        <a:rPr lang="en-US" sz="800" b="0" i="0" kern="1200" dirty="0">
                          <a:solidFill>
                            <a:srgbClr val="505050"/>
                          </a:solidFill>
                          <a:effectLst/>
                          <a:latin typeface="Segoe UI" panose="020B0502040204020203" pitchFamily="34" charset="0"/>
                          <a:ea typeface="+mn-ea"/>
                          <a:cs typeface="Segoe UI" panose="020B0502040204020203" pitchFamily="34" charset="0"/>
                        </a:rPr>
                        <a:t>AAA)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a:t>
                      </a:r>
                      <a:r>
                        <a:rPr lang="en-US" altLang="zh-TW" sz="800" b="0" i="0" kern="1200" dirty="0">
                          <a:solidFill>
                            <a:srgbClr val="505050"/>
                          </a:solidFill>
                          <a:effectLst/>
                          <a:latin typeface="Segoe UI" panose="020B0502040204020203" pitchFamily="34" charset="0"/>
                          <a:ea typeface="+mn-ea"/>
                          <a:cs typeface="Segoe UI" panose="020B0502040204020203" pitchFamily="34" charset="0"/>
                        </a:rPr>
                        <a:t>2022</a:t>
                      </a:r>
                      <a:r>
                        <a:rPr lang="zh-TW" altLang="en-US" sz="800" b="0" i="0" kern="1200" dirty="0">
                          <a:solidFill>
                            <a:srgbClr val="505050"/>
                          </a:solidFill>
                          <a:effectLst/>
                          <a:latin typeface="Segoe UI" panose="020B0502040204020203" pitchFamily="34" charset="0"/>
                          <a:ea typeface="+mn-ea"/>
                          <a:cs typeface="Segoe UI" panose="020B0502040204020203" pitchFamily="34" charset="0"/>
                        </a:rPr>
                        <a:t>年度省</a:t>
                      </a:r>
                      <a:r>
                        <a:rPr lang="ja-JP" altLang="en-US" sz="800" b="0" i="0" kern="1200">
                          <a:solidFill>
                            <a:srgbClr val="505050"/>
                          </a:solidFill>
                          <a:effectLst/>
                          <a:latin typeface="Segoe UI" panose="020B0502040204020203" pitchFamily="34" charset="0"/>
                          <a:ea typeface="+mn-ea"/>
                          <a:cs typeface="Segoe UI" panose="020B0502040204020203" pitchFamily="34" charset="0"/>
                        </a:rPr>
                        <a:t>エネ</a:t>
                      </a:r>
                      <a:r>
                        <a:rPr lang="zh-TW" altLang="en-US" sz="800" b="0" i="0" kern="1200" dirty="0">
                          <a:solidFill>
                            <a:srgbClr val="505050"/>
                          </a:solidFill>
                          <a:effectLst/>
                          <a:latin typeface="Segoe UI" panose="020B0502040204020203" pitchFamily="34" charset="0"/>
                          <a:ea typeface="+mn-ea"/>
                          <a:cs typeface="Segoe UI" panose="020B0502040204020203" pitchFamily="34" charset="0"/>
                        </a:rPr>
                        <a:t>達成率</a:t>
                      </a:r>
                      <a:r>
                        <a:rPr lang="en-US" altLang="ja-JP" sz="800" b="0" i="0" kern="1200" dirty="0">
                          <a:solidFill>
                            <a:srgbClr val="505050"/>
                          </a:solidFill>
                          <a:effectLst/>
                          <a:latin typeface="Segoe UI" panose="020B0502040204020203" pitchFamily="34" charset="0"/>
                          <a:ea typeface="+mn-ea"/>
                          <a:cs typeface="Segoe UI" panose="020B0502040204020203" pitchFamily="34" charset="0"/>
                        </a:rPr>
                        <a:t>)</a:t>
                      </a:r>
                      <a:endParaRPr lang="ja-JP" altLang="en-US" sz="800" b="0" i="0" kern="1200">
                        <a:solidFill>
                          <a:srgbClr val="505050"/>
                        </a:solidFill>
                        <a:effectLst/>
                        <a:latin typeface="Segoe UI" panose="020B0502040204020203" pitchFamily="34" charset="0"/>
                        <a:ea typeface="+mn-ea"/>
                        <a:cs typeface="Segoe UI" panose="020B0502040204020203" pitchFamily="34" charset="0"/>
                      </a:endParaRPr>
                    </a:p>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3108261"/>
                  </a:ext>
                </a:extLst>
              </a:tr>
              <a:tr h="256032">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9493733"/>
                  </a:ext>
                </a:extLst>
              </a:tr>
              <a:tr h="274320">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PROCESSOR</a:t>
                      </a:r>
                    </a:p>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12th Gen Intel® Core™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i5-1245U processor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12th Gen Intel® Core™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i7-1265U processor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Options with storage 256 GB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and above built on the Intel® </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Evo™ platform </a:t>
                      </a:r>
                      <a:br>
                        <a:rPr lang="en-US" sz="800" b="0" i="0" kern="1200" dirty="0">
                          <a:solidFill>
                            <a:srgbClr val="505050"/>
                          </a:solidFill>
                          <a:effectLst/>
                          <a:latin typeface="Segoe UI" panose="020B0502040204020203" pitchFamily="34" charset="0"/>
                          <a:ea typeface="+mn-ea"/>
                          <a:cs typeface="Segoe UI" panose="020B0502040204020203" pitchFamily="34" charset="0"/>
                        </a:rPr>
                      </a:b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Microsoft SQ® 3 processor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Neural Processing Unit (NPU)</a:t>
                      </a:r>
                    </a:p>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auto" latinLnBrk="0" hangingPunct="1">
                        <a:lnSpc>
                          <a:spcPts val="1060"/>
                        </a:lnSpc>
                        <a:spcBef>
                          <a:spcPts val="0"/>
                        </a:spcBef>
                        <a:spcAft>
                          <a:spcPts val="0"/>
                        </a:spcAft>
                        <a:buClrTx/>
                        <a:buSzTx/>
                        <a:buFontTx/>
                        <a:buNone/>
                        <a:tabLst/>
                        <a:defRPr/>
                      </a:pPr>
                      <a:r>
                        <a:rPr lang="en-US" sz="800" b="1" i="0" kern="1200" dirty="0">
                          <a:solidFill>
                            <a:srgbClr val="0078D4"/>
                          </a:solidFill>
                          <a:effectLst/>
                          <a:latin typeface="Segoe UI Semibold" panose="020B0502040204020203" pitchFamily="34" charset="0"/>
                          <a:ea typeface="+mn-ea"/>
                          <a:cs typeface="Segoe UI Semibold" panose="020B0502040204020203" pitchFamily="34" charset="0"/>
                        </a:rPr>
                        <a:t> PORTS</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 x USB-C® with USB</a:t>
                      </a: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4.0/Thunderbolt™ 4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Surface Connect 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Surface Keyboard port </a:t>
                      </a:r>
                    </a:p>
                    <a:p>
                      <a:pPr>
                        <a:lnSpc>
                          <a:spcPts val="1060"/>
                        </a:lnSpc>
                      </a:pPr>
                      <a:br>
                        <a:rPr lang="en-US" sz="800" b="0" i="0" kern="1200" dirty="0">
                          <a:solidFill>
                            <a:srgbClr val="505050"/>
                          </a:solidFill>
                          <a:effectLst/>
                          <a:latin typeface="Segoe UI" panose="020B0502040204020203" pitchFamily="34" charset="0"/>
                          <a:ea typeface="+mn-ea"/>
                          <a:cs typeface="Segoe UI" panose="020B0502040204020203" pitchFamily="34" charset="0"/>
                        </a:rPr>
                      </a:br>
                      <a:r>
                        <a:rPr lang="en-US" sz="800" b="0" i="0" kern="1200" dirty="0">
                          <a:solidFill>
                            <a:srgbClr val="505050"/>
                          </a:solidFill>
                          <a:effectLst/>
                          <a:latin typeface="Segoe UI" panose="020B0502040204020203" pitchFamily="34" charset="0"/>
                          <a:ea typeface="+mn-ea"/>
                          <a:cs typeface="Segoe UI" panose="020B0502040204020203" pitchFamily="34" charset="0"/>
                        </a:rPr>
                        <a:t>Surface Pro 9 with 5G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nano SIM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2 x USB-C® 3.2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Surface Connect port </a:t>
                      </a:r>
                    </a:p>
                    <a:p>
                      <a:pPr>
                        <a:lnSpc>
                          <a:spcPts val="10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1 x Surface Keyboard port </a:t>
                      </a:r>
                    </a:p>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115625"/>
                  </a:ext>
                </a:extLst>
              </a:tr>
              <a:tr h="274320">
                <a:tc>
                  <a:txBody>
                    <a:bodyPr/>
                    <a:lstStyle/>
                    <a:p>
                      <a:pPr algn="r">
                        <a:lnSpc>
                          <a:spcPts val="1060"/>
                        </a:lnSpc>
                      </a:pPr>
                      <a:endParaRPr lang="en-US" sz="800" b="1" i="0" cap="none" baseline="0" dirty="0">
                        <a:solidFill>
                          <a:srgbClr val="0078D4"/>
                        </a:solidFill>
                        <a:effectLst/>
                        <a:latin typeface="Segoe UI Semibold" panose="020B0502040204020203" pitchFamily="34" charset="0"/>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auto" latinLnBrk="0" hangingPunct="1">
                        <a:lnSpc>
                          <a:spcPts val="1060"/>
                        </a:lnSpc>
                        <a:spcBef>
                          <a:spcPts val="0"/>
                        </a:spcBef>
                        <a:spcAft>
                          <a:spcPts val="0"/>
                        </a:spcAft>
                        <a:buClrTx/>
                        <a:buSzTx/>
                        <a:buFontTx/>
                        <a:buNone/>
                        <a:tabLst/>
                        <a:defRPr/>
                      </a:pPr>
                      <a:endParaRPr lang="en-US" sz="800" b="1" i="0" kern="1200" dirty="0">
                        <a:solidFill>
                          <a:srgbClr val="0078D4"/>
                        </a:solidFill>
                        <a:effectLst/>
                        <a:latin typeface="Segoe UI Semibold" panose="020B0502040204020203" pitchFamily="34" charset="0"/>
                        <a:ea typeface="+mn-ea"/>
                        <a:cs typeface="Segoe UI Semibold"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484015"/>
                  </a:ext>
                </a:extLst>
              </a:tr>
              <a:tr h="274320">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800" cap="all" baseline="0" dirty="0">
                          <a:solidFill>
                            <a:srgbClr val="0078D4"/>
                          </a:solidFill>
                          <a:effectLst/>
                          <a:latin typeface="Segoe UI Semibold" panose="020B0502040204020203" pitchFamily="34" charset="0"/>
                        </a:rPr>
                        <a:t>WARRANTY</a:t>
                      </a:r>
                      <a:r>
                        <a:rPr lang="en-US" sz="800" b="1" i="0" kern="1200" cap="all" baseline="30000" dirty="0">
                          <a:solidFill>
                            <a:srgbClr val="0078D4"/>
                          </a:solidFill>
                          <a:effectLst/>
                          <a:latin typeface="Segoe UI Semibold" panose="020B0502040204020203" pitchFamily="34" charset="0"/>
                          <a:ea typeface="+mn-ea"/>
                          <a:cs typeface="Segoe UI Semibold" panose="020B0502040204020203" pitchFamily="34" charset="0"/>
                        </a:rPr>
                        <a:t>36</a:t>
                      </a:r>
                      <a:endParaRPr lang="en-US" sz="800" b="1" i="0" kern="1200" baseline="30000" dirty="0">
                        <a:solidFill>
                          <a:srgbClr val="0078D4"/>
                        </a:solidFill>
                        <a:effectLst/>
                        <a:latin typeface="Segoe UI Semibold" panose="020B0502040204020203" pitchFamily="34" charset="0"/>
                        <a:ea typeface="+mn-ea"/>
                        <a:cs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cap="all" baseline="0" dirty="0">
                        <a:solidFill>
                          <a:srgbClr val="0078D4"/>
                        </a:solidFill>
                        <a:effectLst/>
                        <a:latin typeface="Segoe UI Semibold" panose="020B0502040204020203" pitchFamily="34" charset="0"/>
                      </a:endParaRPr>
                    </a:p>
                  </a:txBody>
                  <a:tcPr marL="40005" marR="38100" marT="38100" marB="400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ts val="1060"/>
                        </a:lnSpc>
                        <a:spcBef>
                          <a:spcPts val="0"/>
                        </a:spcBef>
                        <a:spcAft>
                          <a:spcPts val="0"/>
                        </a:spcAft>
                        <a:buClrTx/>
                        <a:buSzTx/>
                        <a:buFontTx/>
                        <a:buNone/>
                        <a:tabLst/>
                        <a:defRPr/>
                      </a:pPr>
                      <a:r>
                        <a:rPr lang="en-US" sz="800" b="0" i="0" kern="1200" dirty="0">
                          <a:solidFill>
                            <a:srgbClr val="505050"/>
                          </a:solidFill>
                          <a:effectLst/>
                          <a:latin typeface="Segoe UI" panose="020B0502040204020203" pitchFamily="34" charset="0"/>
                          <a:ea typeface="+mn-ea"/>
                          <a:cs typeface="Segoe UI" panose="020B0502040204020203" pitchFamily="34" charset="0"/>
                        </a:rPr>
                        <a:t>1-year limited hardware warranty</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endParaRPr lang="en-US" sz="7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60"/>
                        </a:lnSpc>
                      </a:pPr>
                      <a:endParaRPr lang="en-US" sz="800" cap="all" baseline="0" dirty="0">
                        <a:solidFill>
                          <a:srgbClr val="0078D4"/>
                        </a:solidFill>
                        <a:effectLst/>
                        <a:latin typeface="Segoe UI Semibold"/>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60"/>
                        </a:lnSpc>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885046"/>
                  </a:ext>
                </a:extLst>
              </a:tr>
            </a:tbl>
          </a:graphicData>
        </a:graphic>
      </p:graphicFrame>
    </p:spTree>
    <p:extLst>
      <p:ext uri="{BB962C8B-B14F-4D97-AF65-F5344CB8AC3E}">
        <p14:creationId xmlns:p14="http://schemas.microsoft.com/office/powerpoint/2010/main" val="253729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Surface logo">
            <a:extLst>
              <a:ext uri="{FF2B5EF4-FFF2-40B4-BE49-F238E27FC236}">
                <a16:creationId xmlns:a16="http://schemas.microsoft.com/office/drawing/2014/main" id="{F99B3FD0-5239-BAD6-5490-8E651D660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3" name="TextBox 2">
            <a:extLst>
              <a:ext uri="{FF2B5EF4-FFF2-40B4-BE49-F238E27FC236}">
                <a16:creationId xmlns:a16="http://schemas.microsoft.com/office/drawing/2014/main" id="{6ECE47C7-9743-6050-62B6-7B1569616268}"/>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dirty="0">
                <a:solidFill>
                  <a:srgbClr val="505050"/>
                </a:solidFill>
                <a:effectLst/>
                <a:latin typeface="Segoe UI Light" panose="020B0502040204020203" pitchFamily="34" charset="0"/>
              </a:rPr>
              <a:t>Microsoft Surface Pro 9</a:t>
            </a:r>
          </a:p>
        </p:txBody>
      </p:sp>
      <p:sp>
        <p:nvSpPr>
          <p:cNvPr id="4" name="TextBox 3">
            <a:extLst>
              <a:ext uri="{FF2B5EF4-FFF2-40B4-BE49-F238E27FC236}">
                <a16:creationId xmlns:a16="http://schemas.microsoft.com/office/drawing/2014/main" id="{1CEC0B86-87AB-2F25-B99F-79AC386DA24F}"/>
              </a:ext>
            </a:extLst>
          </p:cNvPr>
          <p:cNvSpPr txBox="1">
            <a:spLocks noGrp="1" noRot="1" noMove="1" noResize="1" noEditPoints="1" noAdjustHandles="1" noChangeArrowheads="1" noChangeShapeType="1"/>
          </p:cNvSpPr>
          <p:nvPr/>
        </p:nvSpPr>
        <p:spPr>
          <a:xfrm>
            <a:off x="256051" y="1575832"/>
            <a:ext cx="6944850" cy="6196568"/>
          </a:xfrm>
          <a:prstGeom prst="rect">
            <a:avLst/>
          </a:prstGeom>
          <a:noFill/>
        </p:spPr>
        <p:txBody>
          <a:bodyPr wrap="square" anchor="b">
            <a:spAutoFit/>
          </a:bodyPr>
          <a:lstStyle/>
          <a:p>
            <a:pPr>
              <a:lnSpc>
                <a:spcPts val="720"/>
              </a:lnSpc>
            </a:pPr>
            <a:r>
              <a:rPr lang="en-US" sz="600" b="1" dirty="0">
                <a:solidFill>
                  <a:srgbClr val="505050"/>
                </a:solidFill>
                <a:effectLst/>
                <a:latin typeface="Segoe UI" panose="020B0502040204020203" pitchFamily="34" charset="0"/>
              </a:rPr>
              <a:t>Disclaimers</a:t>
            </a:r>
            <a:endParaRPr lang="en-US" sz="600" dirty="0">
              <a:solidFill>
                <a:srgbClr val="505050"/>
              </a:solidFill>
              <a:effectLst/>
              <a:latin typeface="Segoe UI" panose="020B0502040204020203" pitchFamily="34" charset="0"/>
            </a:endParaRPr>
          </a:p>
          <a:p>
            <a:pPr>
              <a:lnSpc>
                <a:spcPts val="720"/>
              </a:lnSpc>
            </a:pPr>
            <a:r>
              <a:rPr lang="en-US" sz="600" dirty="0">
                <a:solidFill>
                  <a:srgbClr val="505050"/>
                </a:solidFill>
                <a:effectLst/>
                <a:latin typeface="Segoe UI" panose="020B0502040204020203" pitchFamily="34" charset="0"/>
              </a:rPr>
              <a:t> </a:t>
            </a:r>
          </a:p>
          <a:p>
            <a:pPr>
              <a:lnSpc>
                <a:spcPts val="720"/>
              </a:lnSpc>
            </a:pPr>
            <a:r>
              <a:rPr lang="en-US" sz="600" dirty="0">
                <a:solidFill>
                  <a:srgbClr val="505050"/>
                </a:solidFill>
                <a:effectLst/>
                <a:latin typeface="Segoe UI" panose="020B0502040204020203" pitchFamily="34" charset="0"/>
              </a:rPr>
              <a:t>1 System software uses significant storage space. Available storage is subject to change based on system software updates and apps usage. 1 GB = 1 billion bytes. 1 TB = 1,000 GB. </a:t>
            </a:r>
            <a:br>
              <a:rPr lang="en-US" sz="600" dirty="0">
                <a:solidFill>
                  <a:srgbClr val="505050"/>
                </a:solidFill>
                <a:effectLst/>
                <a:latin typeface="Segoe UI" panose="020B0502040204020203" pitchFamily="34" charset="0"/>
              </a:rPr>
            </a:br>
            <a:r>
              <a:rPr lang="en-US" sz="600" dirty="0">
                <a:solidFill>
                  <a:srgbClr val="505050"/>
                </a:solidFill>
                <a:effectLst/>
                <a:latin typeface="Segoe UI" panose="020B0502040204020203" pitchFamily="34" charset="0"/>
              </a:rPr>
              <a:t>See </a:t>
            </a:r>
            <a:r>
              <a:rPr lang="en-US" sz="600" b="1" dirty="0">
                <a:solidFill>
                  <a:srgbClr val="0078D4"/>
                </a:solidFill>
                <a:effectLst/>
                <a:latin typeface="Segoe UI Semibold" panose="020B0502040204020203" pitchFamily="34" charset="0"/>
                <a:cs typeface="Segoe UI Semibold" panose="020B0502040204020203" pitchFamily="34" charset="0"/>
                <a:hlinkClick r:id="rId3"/>
              </a:rPr>
              <a:t>Surface.com/Storage</a:t>
            </a:r>
            <a:r>
              <a:rPr lang="en-US" sz="600" b="1" dirty="0">
                <a:solidFill>
                  <a:srgbClr val="505050"/>
                </a:solidFill>
                <a:latin typeface="Segoe UI Semibold" panose="020B0502040204020203" pitchFamily="34" charset="0"/>
                <a:cs typeface="Segoe UI Semibold" panose="020B0502040204020203" pitchFamily="34" charset="0"/>
              </a:rPr>
              <a:t> </a:t>
            </a:r>
            <a:r>
              <a:rPr lang="en-US" sz="600" dirty="0">
                <a:solidFill>
                  <a:srgbClr val="505050"/>
                </a:solidFill>
                <a:effectLst/>
                <a:latin typeface="Segoe UI" panose="020B0502040204020203" pitchFamily="34" charset="0"/>
              </a:rPr>
              <a:t>for more details.</a:t>
            </a:r>
          </a:p>
          <a:p>
            <a:pPr>
              <a:lnSpc>
                <a:spcPts val="720"/>
              </a:lnSpc>
            </a:pPr>
            <a:r>
              <a:rPr lang="en-US" sz="600" dirty="0">
                <a:solidFill>
                  <a:srgbClr val="505050"/>
                </a:solidFill>
                <a:effectLst/>
                <a:latin typeface="Segoe UI" panose="020B0502040204020203" pitchFamily="34" charset="0"/>
              </a:rPr>
              <a:t>2 Components available through your Surface Commercial Authorized Device Reseller. Components can be replaced on-site by a skilled technician following Microsoft’s Service Guide. Microsoft tools (sold separately) may also be required for repair. Opening and/or repairing your device can present electric shock, fire and personal injury risk and other hazards. Use caution if undertaking do-it-yourself repairs. Device damage caused during repair will not be covered under Microsoft’s Hardware Warranty or protection plans.  </a:t>
            </a:r>
          </a:p>
          <a:p>
            <a:pPr>
              <a:lnSpc>
                <a:spcPts val="720"/>
              </a:lnSpc>
            </a:pPr>
            <a:r>
              <a:rPr lang="en-US" sz="600" dirty="0">
                <a:solidFill>
                  <a:srgbClr val="505050"/>
                </a:solidFill>
                <a:effectLst/>
                <a:latin typeface="Segoe UI" panose="020B0502040204020203" pitchFamily="34" charset="0"/>
              </a:rPr>
              <a:t>3 Components available through your Surface Commercial Authorized Device Reseller. Components can be replaced on-site by a skilled technician following Microsoft’s Service Guide. Microsoft tools (sold separately) may also be required for repair. Opening and/or repairing your device can present electric shock, fire and personal injury risk and other hazards. Use caution if undertaking do-it-yourself repairs. Device damage caused during repair will not be covered under Microsoft’s Hardware Warranty or protection plans. </a:t>
            </a:r>
          </a:p>
          <a:p>
            <a:pPr>
              <a:lnSpc>
                <a:spcPts val="720"/>
              </a:lnSpc>
            </a:pPr>
            <a:r>
              <a:rPr lang="en-US" sz="600" dirty="0">
                <a:solidFill>
                  <a:srgbClr val="505050"/>
                </a:solidFill>
                <a:effectLst/>
                <a:latin typeface="Segoe UI" panose="020B0502040204020203" pitchFamily="34" charset="0"/>
              </a:rPr>
              <a:t>4 Requires Dolby Vision® encoded content and video. </a:t>
            </a:r>
          </a:p>
          <a:p>
            <a:pPr>
              <a:lnSpc>
                <a:spcPts val="720"/>
              </a:lnSpc>
            </a:pPr>
            <a:r>
              <a:rPr lang="en-US" sz="600" dirty="0">
                <a:solidFill>
                  <a:srgbClr val="505050"/>
                </a:solidFill>
                <a:effectLst/>
                <a:latin typeface="Segoe UI" panose="020B0502040204020203" pitchFamily="34" charset="0"/>
              </a:rPr>
              <a:t>5 Weight not including Surface Pro Signature Keyboard and Surface Slim Pen 2 (sold separately). </a:t>
            </a:r>
          </a:p>
          <a:p>
            <a:pPr>
              <a:lnSpc>
                <a:spcPts val="720"/>
              </a:lnSpc>
            </a:pPr>
            <a:r>
              <a:rPr lang="en-US" sz="600" dirty="0">
                <a:solidFill>
                  <a:srgbClr val="505050"/>
                </a:solidFill>
                <a:effectLst/>
                <a:latin typeface="Segoe UI" panose="020B0502040204020203" pitchFamily="34" charset="0"/>
              </a:rPr>
              <a:t>6 Weight not including Surface Pro Signature Keyboard and Surface Slim Pen 2 (sold separately). </a:t>
            </a:r>
          </a:p>
          <a:p>
            <a:pPr>
              <a:lnSpc>
                <a:spcPts val="720"/>
              </a:lnSpc>
            </a:pPr>
            <a:r>
              <a:rPr lang="en-US" sz="600" dirty="0">
                <a:solidFill>
                  <a:srgbClr val="505050"/>
                </a:solidFill>
                <a:effectLst/>
                <a:latin typeface="Segoe UI" panose="020B0502040204020203" pitchFamily="34" charset="0"/>
              </a:rPr>
              <a:t>7 Surface Pro 9: Up to 15.5 hours of battery life based on typical Surface device usage. Testing conducted by Microsoft in August 2022 using preproduction software and preproduction Intel®12th Gen Core™ i5, 256GB, 8GB RAM device. Testing consisted of full battery discharge with a mixture of active use and modern standby. The active use portion consists of (1) a web browsing test accessing eight popular websites over multiple open tabs, (2) a productivity test utilizing Microsoft Word, PowerPoint, Excel, OneNote and Outlook, and (3) a portion of time with the device in use with idle applications. All settings were default except screen brightness was set to 150 nits with Auto-Brightness and Adaptive Color disabled. Wi-Fi was connected to a network. Tested with Windows Version 11.0.22621 (21H2). Battery life varies significantly with settings, usage and other factors.</a:t>
            </a:r>
          </a:p>
          <a:p>
            <a:pPr>
              <a:lnSpc>
                <a:spcPts val="720"/>
              </a:lnSpc>
            </a:pPr>
            <a:r>
              <a:rPr lang="en-US" sz="600" dirty="0">
                <a:solidFill>
                  <a:srgbClr val="505050"/>
                </a:solidFill>
                <a:effectLst/>
                <a:latin typeface="Segoe UI" panose="020B0502040204020203" pitchFamily="34" charset="0"/>
              </a:rPr>
              <a:t>8 Surface Pro 9 with 5G Wi-Fi:</a:t>
            </a:r>
            <a:r>
              <a:rPr lang="en-US" sz="600" dirty="0">
                <a:solidFill>
                  <a:srgbClr val="505050"/>
                </a:solidFill>
                <a:latin typeface="Segoe UI" panose="020B0502040204020203" pitchFamily="34" charset="0"/>
              </a:rPr>
              <a:t> </a:t>
            </a:r>
            <a:r>
              <a:rPr lang="en-US" sz="600" dirty="0">
                <a:solidFill>
                  <a:srgbClr val="505050"/>
                </a:solidFill>
                <a:effectLst/>
                <a:latin typeface="Segoe UI" panose="020B0502040204020203" pitchFamily="34" charset="0"/>
              </a:rPr>
              <a:t>Up to 19 hours of battery life based on typical Surface device usage.  Testing conducted by Microsoft in August 2022 using preproduction software and preproduction SQ® 3, 128/256/512GB, 8/16GB RAM device. Testing consisted of full battery discharge with a mixture of active use and modern standby.  The active use portion consists of (1) a web browsing test accessing eight popular websites over multiple open tabs, (2) a productivity test utilizing Microsoft Word, PowerPoint, Excel, OneNote and Outlook, and (3) a portion of time with the device in use with idle applications. All settings were default except screen brightness was set to 150 nits with Auto-Brightness and Adaptive Color disabled.  Wi-Fi was connected to a network.  Tested with Windows Version 11.0.22621 (21H2).  Battery life varies significantly with settings, usage and other factors. </a:t>
            </a:r>
          </a:p>
          <a:p>
            <a:pPr>
              <a:lnSpc>
                <a:spcPts val="720"/>
              </a:lnSpc>
            </a:pPr>
            <a:r>
              <a:rPr lang="en-US" sz="600" dirty="0">
                <a:solidFill>
                  <a:srgbClr val="505050"/>
                </a:solidFill>
                <a:effectLst/>
                <a:latin typeface="Segoe UI" panose="020B0502040204020203" pitchFamily="34" charset="0"/>
              </a:rPr>
              <a:t>9 Requires Dolby Atmos® encoded content and video.</a:t>
            </a:r>
          </a:p>
          <a:p>
            <a:pPr>
              <a:lnSpc>
                <a:spcPts val="720"/>
              </a:lnSpc>
            </a:pPr>
            <a:r>
              <a:rPr lang="en-US" sz="600" dirty="0">
                <a:solidFill>
                  <a:srgbClr val="505050"/>
                </a:solidFill>
                <a:effectLst/>
                <a:latin typeface="Segoe UI" panose="020B0502040204020203" pitchFamily="34" charset="0"/>
              </a:rPr>
              <a:t>10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support may vary by carrier. Individual device activation for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is supported, however bulk activations leveraging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on devices with Windows 10 are not currently available.  [China only: Remove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from specs and disclaimer as </a:t>
            </a:r>
            <a:r>
              <a:rPr lang="en-US" sz="600" dirty="0" err="1">
                <a:solidFill>
                  <a:srgbClr val="505050"/>
                </a:solidFill>
                <a:effectLst/>
                <a:latin typeface="Segoe UI" panose="020B0502040204020203" pitchFamily="34" charset="0"/>
              </a:rPr>
              <a:t>eSIM</a:t>
            </a:r>
            <a:r>
              <a:rPr lang="en-US" sz="600" dirty="0">
                <a:solidFill>
                  <a:srgbClr val="505050"/>
                </a:solidFill>
                <a:effectLst/>
                <a:latin typeface="Segoe UI" panose="020B0502040204020203" pitchFamily="34" charset="0"/>
              </a:rPr>
              <a:t> is not offered in China] </a:t>
            </a:r>
          </a:p>
          <a:p>
            <a:pPr>
              <a:lnSpc>
                <a:spcPts val="720"/>
              </a:lnSpc>
            </a:pPr>
            <a:r>
              <a:rPr lang="en-US" sz="600" dirty="0">
                <a:solidFill>
                  <a:srgbClr val="505050"/>
                </a:solidFill>
                <a:effectLst/>
                <a:latin typeface="Segoe UI" panose="020B0502040204020203" pitchFamily="34" charset="0"/>
              </a:rPr>
              <a:t>11 5G not available in all areas, </a:t>
            </a:r>
            <a:r>
              <a:rPr lang="en-US" sz="600" dirty="0" err="1">
                <a:solidFill>
                  <a:srgbClr val="505050"/>
                </a:solidFill>
                <a:effectLst/>
                <a:latin typeface="Segoe UI" panose="020B0502040204020203" pitchFamily="34" charset="0"/>
              </a:rPr>
              <a:t>mmWave</a:t>
            </a:r>
            <a:r>
              <a:rPr lang="en-US" sz="600" dirty="0">
                <a:solidFill>
                  <a:srgbClr val="505050"/>
                </a:solidFill>
                <a:effectLst/>
                <a:latin typeface="Segoe UI" panose="020B0502040204020203" pitchFamily="34" charset="0"/>
              </a:rPr>
              <a:t> in US only. Supports Sub-6 GHz, not available in all areas; compatibility and performance depend on carrier network, plan and other factors. See carrier for details and pricing.</a:t>
            </a:r>
          </a:p>
          <a:p>
            <a:pPr>
              <a:lnSpc>
                <a:spcPts val="720"/>
              </a:lnSpc>
            </a:pPr>
            <a:r>
              <a:rPr lang="en-US" sz="600" dirty="0">
                <a:solidFill>
                  <a:srgbClr val="505050"/>
                </a:solidFill>
                <a:effectLst/>
                <a:latin typeface="Segoe UI" panose="020B0502040204020203" pitchFamily="34" charset="0"/>
              </a:rPr>
              <a:t>12 Sold separately</a:t>
            </a:r>
          </a:p>
          <a:p>
            <a:pPr>
              <a:lnSpc>
                <a:spcPts val="720"/>
              </a:lnSpc>
            </a:pPr>
            <a:r>
              <a:rPr lang="en-US" sz="600" dirty="0">
                <a:solidFill>
                  <a:srgbClr val="505050"/>
                </a:solidFill>
                <a:effectLst/>
                <a:latin typeface="Segoe UI" panose="020B0502040204020203" pitchFamily="34" charset="0"/>
              </a:rPr>
              <a:t>13 Sold separately. Software license required for some features. Charger for Surface Slim Pen 2 sold separately. Surface Slim Pen 2 can charge with Surface Slim Pen Charger, Surface Pro Signature Keyboard, Surface Pro X Signature Keyboard, Surface Laptop Studio, and Surface Duo 2 Pen Cover.</a:t>
            </a:r>
          </a:p>
          <a:p>
            <a:pPr>
              <a:lnSpc>
                <a:spcPts val="720"/>
              </a:lnSpc>
            </a:pPr>
            <a:r>
              <a:rPr lang="en-US" sz="600" dirty="0">
                <a:solidFill>
                  <a:srgbClr val="505050"/>
                </a:solidFill>
                <a:effectLst/>
                <a:latin typeface="Segoe UI" panose="020B0502040204020203" pitchFamily="34" charset="0"/>
              </a:rPr>
              <a:t>14 Tactile signals with Surface Slim Pen 2 can be experienced on some applications on Surface B&amp;P running Windows 11.</a:t>
            </a:r>
            <a:br>
              <a:rPr lang="en-US" sz="600" dirty="0">
                <a:solidFill>
                  <a:srgbClr val="505050"/>
                </a:solidFill>
                <a:effectLst/>
                <a:latin typeface="Segoe UI" panose="020B0502040204020203" pitchFamily="34" charset="0"/>
              </a:rPr>
            </a:br>
            <a:r>
              <a:rPr lang="en-US" sz="600" dirty="0">
                <a:solidFill>
                  <a:srgbClr val="505050"/>
                </a:solidFill>
                <a:effectLst/>
                <a:latin typeface="Segoe UI" panose="020B0502040204020203" pitchFamily="34" charset="0"/>
              </a:rPr>
              <a:t>15 Surface Slim Pen 2 sold separately. </a:t>
            </a:r>
          </a:p>
          <a:p>
            <a:pPr>
              <a:lnSpc>
                <a:spcPts val="720"/>
              </a:lnSpc>
            </a:pPr>
            <a:r>
              <a:rPr lang="en-US" sz="600" dirty="0">
                <a:solidFill>
                  <a:srgbClr val="505050"/>
                </a:solidFill>
                <a:effectLst/>
                <a:latin typeface="Segoe UI" panose="020B0502040204020203" pitchFamily="34" charset="0"/>
              </a:rPr>
              <a:t>16 Sold separately</a:t>
            </a:r>
          </a:p>
          <a:p>
            <a:pPr>
              <a:lnSpc>
                <a:spcPts val="720"/>
              </a:lnSpc>
            </a:pPr>
            <a:r>
              <a:rPr lang="en-US" sz="600" dirty="0">
                <a:solidFill>
                  <a:srgbClr val="505050"/>
                </a:solidFill>
                <a:effectLst/>
                <a:latin typeface="Segoe UI" panose="020B0502040204020203" pitchFamily="34" charset="0"/>
              </a:rPr>
              <a:t>17 Sold separately. Software license required for some features. Charger for Surface Slim Pen 2 sold separately. Surface Slim Pen 2 can charge with Surface Slim Pen Charger, Surface Pro Signature Keyboard, Surface Pro X Signature Keyboard, Surface Laptop Studio, and Surface Duo 2 Pen Cover.</a:t>
            </a:r>
          </a:p>
          <a:p>
            <a:pPr>
              <a:lnSpc>
                <a:spcPts val="720"/>
              </a:lnSpc>
            </a:pPr>
            <a:r>
              <a:rPr lang="en-US" sz="600" dirty="0">
                <a:solidFill>
                  <a:srgbClr val="505050"/>
                </a:solidFill>
                <a:effectLst/>
                <a:latin typeface="Segoe UI" panose="020B0502040204020203" pitchFamily="34" charset="0"/>
              </a:rPr>
              <a:t>18 Tactile signals with Surface Slim Pen 2 can be experienced on some applications on Surface B&amp;P running Windows. </a:t>
            </a:r>
          </a:p>
          <a:p>
            <a:pPr>
              <a:lnSpc>
                <a:spcPts val="720"/>
              </a:lnSpc>
            </a:pPr>
            <a:r>
              <a:rPr lang="en-US" sz="600" dirty="0">
                <a:solidFill>
                  <a:srgbClr val="505050"/>
                </a:solidFill>
                <a:effectLst/>
                <a:latin typeface="Segoe UI" panose="020B0502040204020203" pitchFamily="34" charset="0"/>
              </a:rPr>
              <a:t>19 Surface Slim Pen 2 sold separately. </a:t>
            </a:r>
          </a:p>
          <a:p>
            <a:pPr>
              <a:lnSpc>
                <a:spcPts val="720"/>
              </a:lnSpc>
            </a:pPr>
            <a:r>
              <a:rPr lang="en-US" sz="600" dirty="0">
                <a:solidFill>
                  <a:srgbClr val="505050"/>
                </a:solidFill>
                <a:effectLst/>
                <a:latin typeface="Segoe UI" panose="020B0502040204020203" pitchFamily="34" charset="0"/>
              </a:rPr>
              <a:t>23 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https://</a:t>
            </a:r>
            <a:r>
              <a:rPr lang="en-US" sz="600" b="1" dirty="0" err="1">
                <a:solidFill>
                  <a:srgbClr val="0078D4"/>
                </a:solidFill>
                <a:effectLst/>
                <a:latin typeface="Segoe UI Semibold" panose="020B0502040204020203" pitchFamily="34" charset="0"/>
                <a:cs typeface="Segoe UI Semibold" panose="020B0502040204020203" pitchFamily="34" charset="0"/>
                <a:hlinkClick r:id="rId4"/>
              </a:rPr>
              <a:t>aka.ms</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/m365businesstrialinfo</a:t>
            </a:r>
            <a:r>
              <a:rPr lang="en-US" sz="600" dirty="0">
                <a:solidFill>
                  <a:srgbClr val="505050"/>
                </a:solidFill>
                <a:effectLst/>
                <a:latin typeface="Segoe UI" panose="020B0502040204020203" pitchFamily="34" charset="0"/>
              </a:rPr>
              <a:t>.   </a:t>
            </a:r>
          </a:p>
          <a:p>
            <a:pPr>
              <a:lnSpc>
                <a:spcPts val="720"/>
              </a:lnSpc>
            </a:pPr>
            <a:r>
              <a:rPr lang="en-US" sz="600" dirty="0">
                <a:solidFill>
                  <a:srgbClr val="505050"/>
                </a:solidFill>
                <a:effectLst/>
                <a:latin typeface="Segoe UI" panose="020B0502040204020203" pitchFamily="34" charset="0"/>
              </a:rPr>
              <a:t>28 Surface Pierce comes with Windows 11 Pro on ARM At this time, Surface Pierce with Windows 11 Pro on ARM will not install some games and CAD software, and some third-party drivers or anti-virus software. Certain features require specific hardware (see </a:t>
            </a:r>
            <a:r>
              <a:rPr lang="en-US" sz="600" b="1" dirty="0" err="1">
                <a:solidFill>
                  <a:srgbClr val="505050"/>
                </a:solidFill>
                <a:effectLst/>
                <a:latin typeface="Segoe UI Semibold" panose="020B0502040204020203" pitchFamily="34" charset="0"/>
                <a:cs typeface="Segoe UI Semibold" panose="020B0502040204020203" pitchFamily="34" charset="0"/>
                <a:hlinkClick r:id="rId5"/>
              </a:rPr>
              <a:t>aka.ms</a:t>
            </a:r>
            <a:r>
              <a:rPr lang="en-US" sz="600" b="1" dirty="0">
                <a:solidFill>
                  <a:srgbClr val="505050"/>
                </a:solidFill>
                <a:effectLst/>
                <a:latin typeface="Segoe UI Semibold" panose="020B0502040204020203" pitchFamily="34" charset="0"/>
                <a:cs typeface="Segoe UI Semibold" panose="020B0502040204020203" pitchFamily="34" charset="0"/>
                <a:hlinkClick r:id="rId5"/>
              </a:rPr>
              <a:t>/windows11-spec</a:t>
            </a:r>
            <a:r>
              <a:rPr lang="en-US" sz="600" dirty="0">
                <a:solidFill>
                  <a:srgbClr val="505050"/>
                </a:solidFill>
                <a:effectLst/>
                <a:latin typeface="Segoe UI" panose="020B0502040204020203" pitchFamily="34" charset="0"/>
              </a:rPr>
              <a:t>). Find out more in the FAQ</a:t>
            </a:r>
          </a:p>
          <a:p>
            <a:pPr>
              <a:lnSpc>
                <a:spcPts val="720"/>
              </a:lnSpc>
            </a:pPr>
            <a:r>
              <a:rPr lang="en-US" sz="600" dirty="0">
                <a:solidFill>
                  <a:srgbClr val="505050"/>
                </a:solidFill>
                <a:effectLst/>
                <a:latin typeface="Segoe UI" panose="020B0502040204020203" pitchFamily="34" charset="0"/>
              </a:rPr>
              <a:t>29 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https://</a:t>
            </a:r>
            <a:r>
              <a:rPr lang="en-US" sz="600" b="1" dirty="0" err="1">
                <a:solidFill>
                  <a:srgbClr val="0078D4"/>
                </a:solidFill>
                <a:effectLst/>
                <a:latin typeface="Segoe UI Semibold" panose="020B0502040204020203" pitchFamily="34" charset="0"/>
                <a:cs typeface="Segoe UI Semibold" panose="020B0502040204020203" pitchFamily="34" charset="0"/>
                <a:hlinkClick r:id="rId4"/>
              </a:rPr>
              <a:t>aka.ms</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/m365businesstrialinfo</a:t>
            </a:r>
            <a:r>
              <a:rPr lang="en-US" sz="600" dirty="0">
                <a:solidFill>
                  <a:srgbClr val="505050"/>
                </a:solidFill>
                <a:effectLst/>
                <a:latin typeface="Segoe UI" panose="020B0502040204020203" pitchFamily="34" charset="0"/>
              </a:rPr>
              <a:t>.</a:t>
            </a:r>
          </a:p>
          <a:p>
            <a:pPr>
              <a:lnSpc>
                <a:spcPts val="720"/>
              </a:lnSpc>
            </a:pPr>
            <a:r>
              <a:rPr lang="en-US" sz="600" dirty="0">
                <a:solidFill>
                  <a:srgbClr val="505050"/>
                </a:solidFill>
                <a:effectLst/>
                <a:latin typeface="Segoe UI" panose="020B0502040204020203" pitchFamily="34" charset="0"/>
              </a:rPr>
              <a:t>30 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https://</a:t>
            </a:r>
            <a:r>
              <a:rPr lang="en-US" sz="600" b="1" dirty="0" err="1">
                <a:solidFill>
                  <a:srgbClr val="0078D4"/>
                </a:solidFill>
                <a:effectLst/>
                <a:latin typeface="Segoe UI Semibold" panose="020B0502040204020203" pitchFamily="34" charset="0"/>
                <a:cs typeface="Segoe UI Semibold" panose="020B0502040204020203" pitchFamily="34" charset="0"/>
                <a:hlinkClick r:id="rId4"/>
              </a:rPr>
              <a:t>aka.ms</a:t>
            </a:r>
            <a:r>
              <a:rPr lang="en-US" sz="600" b="1" dirty="0">
                <a:solidFill>
                  <a:srgbClr val="0078D4"/>
                </a:solidFill>
                <a:effectLst/>
                <a:latin typeface="Segoe UI Semibold" panose="020B0502040204020203" pitchFamily="34" charset="0"/>
                <a:cs typeface="Segoe UI Semibold" panose="020B0502040204020203" pitchFamily="34" charset="0"/>
                <a:hlinkClick r:id="rId4"/>
              </a:rPr>
              <a:t>/m365businesstrialinfo</a:t>
            </a:r>
            <a:r>
              <a:rPr lang="en-US" sz="600" dirty="0">
                <a:solidFill>
                  <a:srgbClr val="505050"/>
                </a:solidFill>
                <a:effectLst/>
                <a:latin typeface="Segoe UI" panose="020B0502040204020203" pitchFamily="34" charset="0"/>
              </a:rPr>
              <a:t>.</a:t>
            </a:r>
          </a:p>
          <a:p>
            <a:pPr>
              <a:lnSpc>
                <a:spcPts val="720"/>
              </a:lnSpc>
            </a:pPr>
            <a:r>
              <a:rPr lang="en-US" sz="600" dirty="0">
                <a:solidFill>
                  <a:srgbClr val="505050"/>
                </a:solidFill>
                <a:effectLst/>
                <a:latin typeface="Segoe UI" panose="020B0502040204020203" pitchFamily="34" charset="0"/>
              </a:rPr>
              <a:t>31 Download the full Eco profile see – link to be provided post GA </a:t>
            </a:r>
          </a:p>
          <a:p>
            <a:pPr>
              <a:lnSpc>
                <a:spcPts val="720"/>
              </a:lnSpc>
            </a:pPr>
            <a:r>
              <a:rPr lang="en-US" sz="600" dirty="0">
                <a:solidFill>
                  <a:srgbClr val="505050"/>
                </a:solidFill>
                <a:effectLst/>
                <a:latin typeface="Segoe UI" panose="020B0502040204020203" pitchFamily="34" charset="0"/>
              </a:rPr>
              <a:t>32 For more information on registration in other markets check – link to be provided post GA </a:t>
            </a:r>
          </a:p>
          <a:p>
            <a:pPr>
              <a:lnSpc>
                <a:spcPts val="720"/>
              </a:lnSpc>
            </a:pPr>
            <a:r>
              <a:rPr lang="en-US" sz="600" dirty="0">
                <a:solidFill>
                  <a:srgbClr val="505050"/>
                </a:solidFill>
                <a:effectLst/>
                <a:latin typeface="Segoe UI" panose="020B0502040204020203" pitchFamily="34" charset="0"/>
              </a:rPr>
              <a:t>33 For more information on registration in other markets check – link to be provided post GA </a:t>
            </a:r>
          </a:p>
          <a:p>
            <a:pPr>
              <a:lnSpc>
                <a:spcPts val="720"/>
              </a:lnSpc>
            </a:pPr>
            <a:r>
              <a:rPr lang="en-US" sz="600" dirty="0">
                <a:solidFill>
                  <a:srgbClr val="505050"/>
                </a:solidFill>
                <a:effectLst/>
                <a:latin typeface="Segoe UI" panose="020B0502040204020203" pitchFamily="34" charset="0"/>
              </a:rPr>
              <a:t>34 Customer Replaceable Units (CRUs) are components available for purchase through your Surface Commercial Authorized Device Reseller. Components can be replaced on-site by a skilled technician following Microsoft’s Service Guide. Opening and/or repairing your device can present electric shock, fire and personal injury risks and other hazards. Use caution if undertaking do-it-yourself repairs. Device damage caused during repair will not be covered under Microsoft’s Hardware Warranty or protection plans. Components will be available shortly after initial launch; timing of availability varies by component and market.</a:t>
            </a:r>
          </a:p>
          <a:p>
            <a:pPr>
              <a:lnSpc>
                <a:spcPts val="720"/>
              </a:lnSpc>
            </a:pPr>
            <a:r>
              <a:rPr lang="en-US" sz="600" dirty="0">
                <a:solidFill>
                  <a:srgbClr val="505050"/>
                </a:solidFill>
                <a:effectLst/>
                <a:latin typeface="Segoe UI" panose="020B0502040204020203" pitchFamily="34" charset="0"/>
              </a:rPr>
              <a:t>35 Colors available on selected models only. Available colors, sizes, finishes, and processors may vary by store, market, and configuration.  </a:t>
            </a:r>
          </a:p>
          <a:p>
            <a:pPr>
              <a:lnSpc>
                <a:spcPts val="720"/>
              </a:lnSpc>
            </a:pPr>
            <a:r>
              <a:rPr lang="en-US" sz="600" dirty="0">
                <a:solidFill>
                  <a:srgbClr val="505050"/>
                </a:solidFill>
                <a:effectLst/>
                <a:latin typeface="Segoe UI" panose="020B0502040204020203" pitchFamily="34" charset="0"/>
              </a:rPr>
              <a:t>36 Microsoft’s Limited Warranty is in addition to your consumer law rights. </a:t>
            </a:r>
          </a:p>
          <a:p>
            <a:pPr>
              <a:lnSpc>
                <a:spcPts val="720"/>
              </a:lnSpc>
            </a:pPr>
            <a:r>
              <a:rPr lang="en-US" sz="600" dirty="0">
                <a:solidFill>
                  <a:srgbClr val="505050"/>
                </a:solidFill>
                <a:effectLst/>
                <a:latin typeface="Segoe UI" panose="020B0502040204020203" pitchFamily="34" charset="0"/>
              </a:rPr>
              <a:t>37 [France only] Le </a:t>
            </a:r>
            <a:r>
              <a:rPr lang="en-US" sz="600" dirty="0" err="1">
                <a:solidFill>
                  <a:srgbClr val="505050"/>
                </a:solidFill>
                <a:effectLst/>
                <a:latin typeface="Segoe UI" panose="020B0502040204020203" pitchFamily="34" charset="0"/>
              </a:rPr>
              <a:t>débit</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d'absorption</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spécifique</a:t>
            </a:r>
            <a:r>
              <a:rPr lang="en-US" sz="600" dirty="0">
                <a:solidFill>
                  <a:srgbClr val="505050"/>
                </a:solidFill>
                <a:effectLst/>
                <a:latin typeface="Segoe UI" panose="020B0502040204020203" pitchFamily="34" charset="0"/>
              </a:rPr>
              <a:t> (DAS) local </a:t>
            </a:r>
            <a:r>
              <a:rPr lang="en-US" sz="600" dirty="0" err="1">
                <a:solidFill>
                  <a:srgbClr val="505050"/>
                </a:solidFill>
                <a:effectLst/>
                <a:latin typeface="Segoe UI" panose="020B0502040204020203" pitchFamily="34" charset="0"/>
              </a:rPr>
              <a:t>quantifie</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l'exposition</a:t>
            </a:r>
            <a:r>
              <a:rPr lang="en-US" sz="600" dirty="0">
                <a:solidFill>
                  <a:srgbClr val="505050"/>
                </a:solidFill>
                <a:effectLst/>
                <a:latin typeface="Segoe UI" panose="020B0502040204020203" pitchFamily="34" charset="0"/>
              </a:rPr>
              <a:t> de </a:t>
            </a:r>
            <a:r>
              <a:rPr lang="en-US" sz="600" dirty="0" err="1">
                <a:solidFill>
                  <a:srgbClr val="505050"/>
                </a:solidFill>
                <a:effectLst/>
                <a:latin typeface="Segoe UI" panose="020B0502040204020203" pitchFamily="34" charset="0"/>
              </a:rPr>
              <a:t>l'utilisateur</a:t>
            </a:r>
            <a:r>
              <a:rPr lang="en-US" sz="600" dirty="0">
                <a:solidFill>
                  <a:srgbClr val="505050"/>
                </a:solidFill>
                <a:effectLst/>
                <a:latin typeface="Segoe UI" panose="020B0502040204020203" pitchFamily="34" charset="0"/>
              </a:rPr>
              <a:t> aux </a:t>
            </a:r>
            <a:r>
              <a:rPr lang="en-US" sz="600" dirty="0" err="1">
                <a:solidFill>
                  <a:srgbClr val="505050"/>
                </a:solidFill>
                <a:effectLst/>
                <a:latin typeface="Segoe UI" panose="020B0502040204020203" pitchFamily="34" charset="0"/>
              </a:rPr>
              <a:t>ondes</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électromagnétiques</a:t>
            </a:r>
            <a:r>
              <a:rPr lang="en-US" sz="600" dirty="0">
                <a:solidFill>
                  <a:srgbClr val="505050"/>
                </a:solidFill>
                <a:effectLst/>
                <a:latin typeface="Segoe UI" panose="020B0502040204020203" pitchFamily="34" charset="0"/>
              </a:rPr>
              <a:t> de </a:t>
            </a:r>
            <a:r>
              <a:rPr lang="en-US" sz="600" dirty="0" err="1">
                <a:solidFill>
                  <a:srgbClr val="505050"/>
                </a:solidFill>
                <a:effectLst/>
                <a:latin typeface="Segoe UI" panose="020B0502040204020203" pitchFamily="34" charset="0"/>
              </a:rPr>
              <a:t>l'équipement</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concerné</a:t>
            </a:r>
            <a:r>
              <a:rPr lang="en-US" sz="600" dirty="0">
                <a:solidFill>
                  <a:srgbClr val="505050"/>
                </a:solidFill>
                <a:effectLst/>
                <a:latin typeface="Segoe UI" panose="020B0502040204020203" pitchFamily="34" charset="0"/>
              </a:rPr>
              <a:t>. Le DAS maximal </a:t>
            </a:r>
            <a:r>
              <a:rPr lang="en-US" sz="600" dirty="0" err="1">
                <a:solidFill>
                  <a:srgbClr val="505050"/>
                </a:solidFill>
                <a:effectLst/>
                <a:latin typeface="Segoe UI" panose="020B0502040204020203" pitchFamily="34" charset="0"/>
              </a:rPr>
              <a:t>autorisé</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est</a:t>
            </a:r>
            <a:r>
              <a:rPr lang="en-US" sz="600" dirty="0">
                <a:solidFill>
                  <a:srgbClr val="505050"/>
                </a:solidFill>
                <a:effectLst/>
                <a:latin typeface="Segoe UI" panose="020B0502040204020203" pitchFamily="34" charset="0"/>
              </a:rPr>
              <a:t> de 2 W/kg pour la tête et le tronc et de 4 W/kg pour les </a:t>
            </a:r>
            <a:r>
              <a:rPr lang="en-US" sz="600" dirty="0" err="1">
                <a:solidFill>
                  <a:srgbClr val="505050"/>
                </a:solidFill>
                <a:effectLst/>
                <a:latin typeface="Segoe UI" panose="020B0502040204020203" pitchFamily="34" charset="0"/>
              </a:rPr>
              <a:t>membres</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Consultez</a:t>
            </a:r>
            <a:r>
              <a:rPr lang="en-US" sz="600" dirty="0">
                <a:solidFill>
                  <a:srgbClr val="505050"/>
                </a:solidFill>
                <a:effectLst/>
                <a:latin typeface="Segoe UI" panose="020B0502040204020203" pitchFamily="34" charset="0"/>
              </a:rPr>
              <a:t> </a:t>
            </a:r>
            <a:r>
              <a:rPr lang="en-US" sz="600" dirty="0" err="1">
                <a:solidFill>
                  <a:srgbClr val="505050"/>
                </a:solidFill>
                <a:effectLst/>
                <a:latin typeface="Segoe UI" panose="020B0502040204020203" pitchFamily="34" charset="0"/>
              </a:rPr>
              <a:t>cette</a:t>
            </a:r>
            <a:r>
              <a:rPr lang="en-US" sz="600" dirty="0">
                <a:solidFill>
                  <a:srgbClr val="505050"/>
                </a:solidFill>
                <a:effectLst/>
                <a:latin typeface="Segoe UI" panose="020B0502040204020203" pitchFamily="34" charset="0"/>
              </a:rPr>
              <a:t> page pour </a:t>
            </a:r>
            <a:r>
              <a:rPr lang="en-US" sz="600" dirty="0" err="1">
                <a:solidFill>
                  <a:srgbClr val="505050"/>
                </a:solidFill>
                <a:effectLst/>
                <a:latin typeface="Segoe UI" panose="020B0502040204020203" pitchFamily="34" charset="0"/>
              </a:rPr>
              <a:t>en</a:t>
            </a:r>
            <a:r>
              <a:rPr lang="en-US" sz="600" dirty="0">
                <a:solidFill>
                  <a:srgbClr val="505050"/>
                </a:solidFill>
                <a:effectLst/>
                <a:latin typeface="Segoe UI" panose="020B0502040204020203" pitchFamily="34" charset="0"/>
              </a:rPr>
              <a:t> savoir plus.</a:t>
            </a: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a:p>
            <a:pPr>
              <a:lnSpc>
                <a:spcPts val="720"/>
              </a:lnSpc>
            </a:pPr>
            <a:r>
              <a:rPr lang="en-US" sz="600" dirty="0">
                <a:solidFill>
                  <a:srgbClr val="505050"/>
                </a:solidFill>
                <a:effectLst/>
                <a:latin typeface="Segoe UI" panose="020B0502040204020203" pitchFamily="34" charset="0"/>
              </a:rPr>
              <a:t> </a:t>
            </a: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a:p>
            <a:pPr>
              <a:lnSpc>
                <a:spcPts val="720"/>
              </a:lnSpc>
            </a:pPr>
            <a:br>
              <a:rPr lang="en-US" sz="600" dirty="0">
                <a:solidFill>
                  <a:srgbClr val="505050"/>
                </a:solidFill>
                <a:effectLst/>
                <a:latin typeface="Segoe UI" panose="020B0502040204020203" pitchFamily="34" charset="0"/>
              </a:rPr>
            </a:br>
            <a:endParaRPr lang="en-US" sz="600" dirty="0">
              <a:solidFill>
                <a:srgbClr val="505050"/>
              </a:solidFill>
              <a:effectLst/>
              <a:latin typeface="Segoe UI" panose="020B0502040204020203" pitchFamily="34" charset="0"/>
            </a:endParaRPr>
          </a:p>
        </p:txBody>
      </p:sp>
    </p:spTree>
    <p:extLst>
      <p:ext uri="{BB962C8B-B14F-4D97-AF65-F5344CB8AC3E}">
        <p14:creationId xmlns:p14="http://schemas.microsoft.com/office/powerpoint/2010/main" val="1731305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A11EBC883A04780F20A57D7B03FB4" ma:contentTypeVersion="18" ma:contentTypeDescription="Create a new document." ma:contentTypeScope="" ma:versionID="ef131b253355b8ba30c688bf7a4be411">
  <xsd:schema xmlns:xsd="http://www.w3.org/2001/XMLSchema" xmlns:xs="http://www.w3.org/2001/XMLSchema" xmlns:p="http://schemas.microsoft.com/office/2006/metadata/properties" xmlns:ns1="http://schemas.microsoft.com/sharepoint/v3" xmlns:ns2="a41d4afa-e03f-42b1-ac3a-54861a9e82fa" xmlns:ns3="11e31a66-3d01-4b8f-b89a-1e61ecdea2d2" xmlns:ns4="230e9df3-be65-4c73-a93b-d1236ebd677e" targetNamespace="http://schemas.microsoft.com/office/2006/metadata/properties" ma:root="true" ma:fieldsID="2e8297afd3ab44067fc71ca216957fbc" ns1:_="" ns2:_="" ns3:_="" ns4:_="">
    <xsd:import namespace="http://schemas.microsoft.com/sharepoint/v3"/>
    <xsd:import namespace="a41d4afa-e03f-42b1-ac3a-54861a9e82fa"/>
    <xsd:import namespace="11e31a66-3d01-4b8f-b89a-1e61ecdea2d2"/>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1d4afa-e03f-42b1-ac3a-54861a9e8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e31a66-3d01-4b8f-b89a-1e61ecdea2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d3e80c6-30f0-4f46-97ff-8c3c7bafd514}" ma:internalName="TaxCatchAll" ma:showField="CatchAllData" ma:web="11e31a66-3d01-4b8f-b89a-1e61ecde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a41d4afa-e03f-42b1-ac3a-54861a9e82fa">
      <Terms xmlns="http://schemas.microsoft.com/office/infopath/2007/PartnerControls"/>
    </lcf76f155ced4ddcb4097134ff3c332f>
    <_ip_UnifiedCompliancePolicyProperties xmlns="http://schemas.microsoft.com/sharepoint/v3" xsi:nil="true"/>
    <TaxCatchAll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789081-1745-4E19-AC07-269FA0B9E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1d4afa-e03f-42b1-ac3a-54861a9e82fa"/>
    <ds:schemaRef ds:uri="11e31a66-3d01-4b8f-b89a-1e61ecdea2d2"/>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8E533E-3FFE-4F3F-A2D6-01B14CF60FD7}">
  <ds:schemaRef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7cf57f0-15d0-46ec-84ff-f77d4dc43a19"/>
    <ds:schemaRef ds:uri="e83b39ca-a407-4232-a5b9-2c1aedbe8825"/>
    <ds:schemaRef ds:uri="http://purl.org/dc/terms/"/>
    <ds:schemaRef ds:uri="356fb7ab-2206-429c-923a-3da7320dc9ae"/>
    <ds:schemaRef ds:uri="26766353-1283-4ccd-a4c8-678e5b8689cc"/>
    <ds:schemaRef ds:uri="dfd5de7b-f691-493b-8e56-3b25bf8ede73"/>
    <ds:schemaRef ds:uri="http://schemas.microsoft.com/sharepoint/v3"/>
    <ds:schemaRef ds:uri="a41d4afa-e03f-42b1-ac3a-54861a9e82fa"/>
    <ds:schemaRef ds:uri="230e9df3-be65-4c73-a93b-d1236ebd677e"/>
  </ds:schemaRefs>
</ds:datastoreItem>
</file>

<file path=customXml/itemProps3.xml><?xml version="1.0" encoding="utf-8"?>
<ds:datastoreItem xmlns:ds="http://schemas.openxmlformats.org/officeDocument/2006/customXml" ds:itemID="{7702996E-CD92-46DD-93F1-F5DC0EF75721}">
  <ds:schemaRefs>
    <ds:schemaRef ds:uri="http://schemas.microsoft.com/sharepoint/v3/contenttype/forms"/>
  </ds:schemaRefs>
</ds:datastoreItem>
</file>

<file path=docMetadata/LabelInfo.xml><?xml version="1.0" encoding="utf-8"?>
<clbl:labelList xmlns:clbl="http://schemas.microsoft.com/office/2020/mipLabelMetadata">
  <clbl:label id="{b7b9f8f9-3cae-48b6-8b79-2f3f184fa0ea}"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4001</TotalTime>
  <Words>3219</Words>
  <Application>Microsoft Office PowerPoint</Application>
  <PresentationFormat>Custom</PresentationFormat>
  <Paragraphs>265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SRA_One-Pager</dc:title>
  <dc:creator>Claudia Chan</dc:creator>
  <cp:lastModifiedBy>Jonna Bell</cp:lastModifiedBy>
  <cp:revision>135</cp:revision>
  <dcterms:created xsi:type="dcterms:W3CDTF">2021-03-08T01:36:41Z</dcterms:created>
  <dcterms:modified xsi:type="dcterms:W3CDTF">2022-10-11T15:44:16Z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0x010100383A11EBC883A04780F20A57D7B03FB4</vt:lpwstr>
  </property>
  <property fmtid="{D5CDD505-2E9C-101B-9397-08002B2CF9AE}" pid="3" name="MediaServiceImageTags">
    <vt:lpwstr/>
  </property>
</Properties>
</file>