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4"/>
  </p:sldMasterIdLst>
  <p:notesMasterIdLst>
    <p:notesMasterId r:id="rId9"/>
  </p:notesMasterIdLst>
  <p:sldIdLst>
    <p:sldId id="284" r:id="rId5"/>
    <p:sldId id="288" r:id="rId6"/>
    <p:sldId id="285" r:id="rId7"/>
    <p:sldId id="287" r:id="rId8"/>
  </p:sldIdLst>
  <p:sldSz cx="75438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" userDrawn="1">
          <p15:clr>
            <a:srgbClr val="A4A3A4"/>
          </p15:clr>
        </p15:guide>
        <p15:guide id="4" orient="horz" pos="4656" userDrawn="1">
          <p15:clr>
            <a:srgbClr val="A4A3A4"/>
          </p15:clr>
        </p15:guide>
        <p15:guide id="5" orient="horz" pos="864" userDrawn="1">
          <p15:clr>
            <a:srgbClr val="A4A3A4"/>
          </p15:clr>
        </p15:guide>
        <p15:guide id="7" orient="horz" pos="3840" userDrawn="1">
          <p15:clr>
            <a:srgbClr val="A4A3A4"/>
          </p15:clr>
        </p15:guide>
        <p15:guide id="8" pos="218" userDrawn="1">
          <p15:clr>
            <a:srgbClr val="A4A3A4"/>
          </p15:clr>
        </p15:guide>
        <p15:guide id="9" pos="4536" userDrawn="1">
          <p15:clr>
            <a:srgbClr val="A4A3A4"/>
          </p15:clr>
        </p15:guide>
        <p15:guide id="12" orient="horz" pos="1464" userDrawn="1">
          <p15:clr>
            <a:srgbClr val="A4A3A4"/>
          </p15:clr>
        </p15:guide>
        <p15:guide id="13" pos="1416" userDrawn="1">
          <p15:clr>
            <a:srgbClr val="A4A3A4"/>
          </p15:clr>
        </p15:guide>
        <p15:guide id="14" pos="984" userDrawn="1">
          <p15:clr>
            <a:srgbClr val="A4A3A4"/>
          </p15:clr>
        </p15:guide>
        <p15:guide id="15" pos="2616" userDrawn="1">
          <p15:clr>
            <a:srgbClr val="A4A3A4"/>
          </p15:clr>
        </p15:guide>
        <p15:guide id="16" pos="3048" userDrawn="1">
          <p15:clr>
            <a:srgbClr val="A4A3A4"/>
          </p15:clr>
        </p15:guide>
        <p15:guide id="17" orient="horz" pos="648" userDrawn="1">
          <p15:clr>
            <a:srgbClr val="A4A3A4"/>
          </p15:clr>
        </p15:guide>
        <p15:guide id="18" orient="horz" pos="1032" userDrawn="1">
          <p15:clr>
            <a:srgbClr val="A4A3A4"/>
          </p15:clr>
        </p15:guide>
        <p15:guide id="19" orient="horz" pos="6336" userDrawn="1">
          <p15:clr>
            <a:srgbClr val="A4A3A4"/>
          </p15:clr>
        </p15:guide>
        <p15:guide id="20" orient="horz" pos="1656" userDrawn="1">
          <p15:clr>
            <a:srgbClr val="A4A3A4"/>
          </p15:clr>
        </p15:guide>
        <p15:guide id="21" orient="horz" pos="2280" userDrawn="1">
          <p15:clr>
            <a:srgbClr val="A4A3A4"/>
          </p15:clr>
        </p15:guide>
        <p15:guide id="22" orient="horz" pos="5184" userDrawn="1">
          <p15:clr>
            <a:srgbClr val="A4A3A4"/>
          </p15:clr>
        </p15:guide>
        <p15:guide id="23" pos="1920" userDrawn="1">
          <p15:clr>
            <a:srgbClr val="A4A3A4"/>
          </p15:clr>
        </p15:guide>
        <p15:guide id="24" pos="2376" userDrawn="1">
          <p15:clr>
            <a:srgbClr val="A4A3A4"/>
          </p15:clr>
        </p15:guide>
        <p15:guide id="25" pos="3312" userDrawn="1">
          <p15:clr>
            <a:srgbClr val="A4A3A4"/>
          </p15:clr>
        </p15:guide>
        <p15:guide id="26" pos="3744" userDrawn="1">
          <p15:clr>
            <a:srgbClr val="A4A3A4"/>
          </p15:clr>
        </p15:guide>
        <p15:guide id="27" pos="3984" userDrawn="1">
          <p15:clr>
            <a:srgbClr val="A4A3A4"/>
          </p15:clr>
        </p15:guide>
        <p15:guide id="28" pos="4416" userDrawn="1">
          <p15:clr>
            <a:srgbClr val="A4A3A4"/>
          </p15:clr>
        </p15:guide>
        <p15:guide id="29" orient="horz" pos="55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D4A6815-7047-152A-7614-527A41B3A6D1}" name="Lauren Machtinger" initials="LM" userId="S::l.machtinger@interceptgroup.com::4535f638-706c-47a0-835d-b1693c81b1d3" providerId="AD"/>
  <p188:author id="{3D9E43A6-5743-7D41-B221-C8A0E183BEEF}" name="Claudia Chan" initials="CC" userId="Claudia Chan" providerId="None"/>
  <p188:author id="{43319CB5-51C0-A19D-8285-51E2BCB13DC4}" name="Shaheen Yazdani" initials="SY" userId="S::s.yazdani@interceptgroup.com::9fe886aa-dc6d-40a7-a2fb-f9c695f28e4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Shaheen Yazdani" initials="SY [2]" lastIdx="11" clrIdx="6">
    <p:extLst>
      <p:ext uri="{19B8F6BF-5375-455C-9EA6-DF929625EA0E}">
        <p15:presenceInfo xmlns:p15="http://schemas.microsoft.com/office/powerpoint/2012/main" userId="Shaheen Yazdani" providerId="None"/>
      </p:ext>
    </p:extLst>
  </p:cmAuthor>
  <p:cmAuthor id="1" name="Claudia Chan" initials="CC" lastIdx="30" clrIdx="0">
    <p:extLst>
      <p:ext uri="{19B8F6BF-5375-455C-9EA6-DF929625EA0E}">
        <p15:presenceInfo xmlns:p15="http://schemas.microsoft.com/office/powerpoint/2012/main" userId="Claudia Chan" providerId="None"/>
      </p:ext>
    </p:extLst>
  </p:cmAuthor>
  <p:cmAuthor id="2" name="Shaheen Yazdani" initials="SY" lastIdx="12" clrIdx="1">
    <p:extLst>
      <p:ext uri="{19B8F6BF-5375-455C-9EA6-DF929625EA0E}">
        <p15:presenceInfo xmlns:p15="http://schemas.microsoft.com/office/powerpoint/2012/main" userId="S::s.yazdani@interceptgroup.com::9fe886aa-dc6d-40a7-a2fb-f9c695f28e45" providerId="AD"/>
      </p:ext>
    </p:extLst>
  </p:cmAuthor>
  <p:cmAuthor id="3" name="Nahya Raidy" initials="NR" lastIdx="6" clrIdx="2">
    <p:extLst>
      <p:ext uri="{19B8F6BF-5375-455C-9EA6-DF929625EA0E}">
        <p15:presenceInfo xmlns:p15="http://schemas.microsoft.com/office/powerpoint/2012/main" userId="S::n.raidy@interceptgroup.com::03611822-e41a-470d-bccd-e2cef220430c" providerId="AD"/>
      </p:ext>
    </p:extLst>
  </p:cmAuthor>
  <p:cmAuthor id="4" name="Nahya Raidy" initials="NR [2]" lastIdx="5" clrIdx="3">
    <p:extLst>
      <p:ext uri="{19B8F6BF-5375-455C-9EA6-DF929625EA0E}">
        <p15:presenceInfo xmlns:p15="http://schemas.microsoft.com/office/powerpoint/2012/main" userId="Nahya Raidy" providerId="None"/>
      </p:ext>
    </p:extLst>
  </p:cmAuthor>
  <p:cmAuthor id="5" name="Julian Ibe" initials="JI" lastIdx="1" clrIdx="4">
    <p:extLst>
      <p:ext uri="{19B8F6BF-5375-455C-9EA6-DF929625EA0E}">
        <p15:presenceInfo xmlns:p15="http://schemas.microsoft.com/office/powerpoint/2012/main" userId="Julian Ibe" providerId="None"/>
      </p:ext>
    </p:extLst>
  </p:cmAuthor>
  <p:cmAuthor id="6" name="Intercept Group" initials="I" lastIdx="4" clrIdx="5">
    <p:extLst>
      <p:ext uri="{19B8F6BF-5375-455C-9EA6-DF929625EA0E}">
        <p15:presenceInfo xmlns:p15="http://schemas.microsoft.com/office/powerpoint/2012/main" userId="Intercept Grou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505050"/>
    <a:srgbClr val="0078D4"/>
    <a:srgbClr val="000000"/>
    <a:srgbClr val="F9F9F9"/>
    <a:srgbClr val="F0F0F0"/>
    <a:srgbClr val="E9E9E9"/>
    <a:srgbClr val="F2F2F2"/>
    <a:srgbClr val="2F2F2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>
      <p:cViewPr varScale="1">
        <p:scale>
          <a:sx n="82" d="100"/>
          <a:sy n="82" d="100"/>
        </p:scale>
        <p:origin x="2772" y="64"/>
      </p:cViewPr>
      <p:guideLst>
        <p:guide orient="horz" pos="220"/>
        <p:guide orient="horz" pos="4656"/>
        <p:guide orient="horz" pos="864"/>
        <p:guide orient="horz" pos="3840"/>
        <p:guide pos="218"/>
        <p:guide pos="4536"/>
        <p:guide orient="horz" pos="1464"/>
        <p:guide pos="1416"/>
        <p:guide pos="984"/>
        <p:guide pos="2616"/>
        <p:guide pos="3048"/>
        <p:guide orient="horz" pos="648"/>
        <p:guide orient="horz" pos="1032"/>
        <p:guide orient="horz" pos="6336"/>
        <p:guide orient="horz" pos="1656"/>
        <p:guide orient="horz" pos="2280"/>
        <p:guide orient="horz" pos="5184"/>
        <p:guide pos="1920"/>
        <p:guide pos="2376"/>
        <p:guide pos="3312"/>
        <p:guide pos="3744"/>
        <p:guide pos="3984"/>
        <p:guide pos="4416"/>
        <p:guide orient="horz" pos="5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A339E-8D31-46E9-9CF8-133C546E7D20}" type="datetimeFigureOut">
              <a:rPr lang="en-CA" smtClean="0"/>
              <a:t>2022-10-10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9A64F-1DE6-4BA7-98AD-603E0AF90FF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2358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5785" y="1646133"/>
            <a:ext cx="6412230" cy="3501813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2975" y="5282989"/>
            <a:ext cx="5657850" cy="2428451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A219-927C-4E0F-8C1D-DB406F3000BA}" type="datetime1">
              <a:rPr lang="en-CA" smtClean="0"/>
              <a:t>2022-10-10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296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BD35-37A8-483C-9057-168EDDB2AB43}" type="datetime1">
              <a:rPr lang="en-CA" smtClean="0"/>
              <a:t>2022-10-10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455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98532" y="535517"/>
            <a:ext cx="1626632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637" y="535517"/>
            <a:ext cx="4785598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EAE6-001D-4AB5-A74F-C3B2CDD6F70F}" type="datetime1">
              <a:rPr lang="en-CA" smtClean="0"/>
              <a:t>2022-10-10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910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9EFD3-2114-4A88-9673-94C0A6CF3459}" type="datetime1">
              <a:rPr lang="en-CA" smtClean="0"/>
              <a:t>2022-10-10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862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707" y="2507618"/>
            <a:ext cx="6506528" cy="4184014"/>
          </a:xfrm>
        </p:spPr>
        <p:txBody>
          <a:bodyPr anchor="b"/>
          <a:lstStyle>
            <a:lvl1pPr>
              <a:defRPr sz="49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707" y="6731215"/>
            <a:ext cx="6506528" cy="2200274"/>
          </a:xfrm>
        </p:spPr>
        <p:txBody>
          <a:bodyPr/>
          <a:lstStyle>
            <a:lvl1pPr marL="0" indent="0">
              <a:buNone/>
              <a:defRPr sz="1980">
                <a:solidFill>
                  <a:schemeClr val="tx1"/>
                </a:solidFill>
              </a:defRPr>
            </a:lvl1pPr>
            <a:lvl2pPr marL="3771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380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76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595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14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3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52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7115D-1B1F-4737-ADD4-6F8D69C4F719}" type="datetime1">
              <a:rPr lang="en-CA" smtClean="0"/>
              <a:t>2022-10-10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0413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636" y="2677584"/>
            <a:ext cx="3206115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9049" y="2677584"/>
            <a:ext cx="3206115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B86FE-4D19-47CE-81BC-A5498C8AD73D}" type="datetime1">
              <a:rPr lang="en-CA" smtClean="0"/>
              <a:t>2022-10-10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49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619" y="535519"/>
            <a:ext cx="6506528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619" y="2465706"/>
            <a:ext cx="3191381" cy="1208404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619" y="3674110"/>
            <a:ext cx="3191381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9049" y="2465706"/>
            <a:ext cx="3207098" cy="1208404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9049" y="3674110"/>
            <a:ext cx="3207098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C81A-F61D-44AF-A1A0-900C2997039B}" type="datetime1">
              <a:rPr lang="en-CA" smtClean="0"/>
              <a:t>2022-10-10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362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4BAA-7209-45E0-90E9-77D535245657}" type="datetime1">
              <a:rPr lang="en-CA" smtClean="0"/>
              <a:t>2022-10-10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781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8352-CD83-45B9-8591-4FBD0C63A48B}" type="datetime1">
              <a:rPr lang="en-CA" smtClean="0"/>
              <a:t>2022-10-10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2621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619" y="670560"/>
            <a:ext cx="2433072" cy="2346960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7097" y="1448226"/>
            <a:ext cx="3819049" cy="714798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619" y="3017520"/>
            <a:ext cx="2433072" cy="5590329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A867-56BD-4FC4-BACF-8D8B16F87659}" type="datetime1">
              <a:rPr lang="en-CA" smtClean="0"/>
              <a:t>2022-10-10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52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619" y="670560"/>
            <a:ext cx="2433072" cy="2346960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7097" y="1448226"/>
            <a:ext cx="3819049" cy="7147983"/>
          </a:xfrm>
        </p:spPr>
        <p:txBody>
          <a:bodyPr anchor="t"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619" y="3017520"/>
            <a:ext cx="2433072" cy="5590329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A7A55-2C2A-4F72-A747-00354B0542AF}" type="datetime1">
              <a:rPr lang="en-CA" smtClean="0"/>
              <a:t>2022-10-10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8477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8636" y="535519"/>
            <a:ext cx="6506528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636" y="2677584"/>
            <a:ext cx="6506528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636" y="9322649"/>
            <a:ext cx="169735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3ABA-AE8A-4001-9F49-E903CFE13593}" type="datetime1">
              <a:rPr lang="en-CA" smtClean="0"/>
              <a:t>2022-10-10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8884" y="9322649"/>
            <a:ext cx="2546033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7809" y="9322649"/>
            <a:ext cx="169735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BFEA-94B6-43B3-BFC0-C11D0EECC51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051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corporate-responsibility/sustainability/products-services-device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accessibility/features?activetab=pivot_1:primaryr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.microsoft.com/en-us/microsoft-365/commerce/try-or-buy-microsoft-365?view=o365-worldwide" TargetMode="External"/><Relationship Id="rId5" Type="http://schemas.openxmlformats.org/officeDocument/2006/relationships/hyperlink" Target="https://support.microsoft.com/en-us/surface/surface-storage-options-and-hard-drive-sizes-9915981d-3e38-f06c-4706-82b5dedf33bc" TargetMode="External"/><Relationship Id="rId4" Type="http://schemas.openxmlformats.org/officeDocument/2006/relationships/hyperlink" Target="http://microsoft.com/en-us/store/b/accessible-adaptive-devices-accessori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29E019E-0C04-96BA-49F1-02D75F2AFE97}"/>
              </a:ext>
            </a:extLst>
          </p:cNvPr>
          <p:cNvSpPr/>
          <p:nvPr/>
        </p:nvSpPr>
        <p:spPr>
          <a:xfrm>
            <a:off x="-7420" y="6102096"/>
            <a:ext cx="7558640" cy="3956303"/>
          </a:xfrm>
          <a:custGeom>
            <a:avLst/>
            <a:gdLst>
              <a:gd name="connsiteX0" fmla="*/ 0 w 7558640"/>
              <a:gd name="connsiteY0" fmla="*/ 0 h 2666999"/>
              <a:gd name="connsiteX1" fmla="*/ 7558640 w 7558640"/>
              <a:gd name="connsiteY1" fmla="*/ 0 h 2666999"/>
              <a:gd name="connsiteX2" fmla="*/ 7558640 w 7558640"/>
              <a:gd name="connsiteY2" fmla="*/ 2666999 h 2666999"/>
              <a:gd name="connsiteX3" fmla="*/ 0 w 7558640"/>
              <a:gd name="connsiteY3" fmla="*/ 2666999 h 2666999"/>
              <a:gd name="connsiteX4" fmla="*/ 0 w 7558640"/>
              <a:gd name="connsiteY4" fmla="*/ 0 h 2666999"/>
              <a:gd name="connsiteX0" fmla="*/ 0 w 7558640"/>
              <a:gd name="connsiteY0" fmla="*/ 1289304 h 3956303"/>
              <a:gd name="connsiteX1" fmla="*/ 7549496 w 7558640"/>
              <a:gd name="connsiteY1" fmla="*/ 0 h 3956303"/>
              <a:gd name="connsiteX2" fmla="*/ 7558640 w 7558640"/>
              <a:gd name="connsiteY2" fmla="*/ 3956303 h 3956303"/>
              <a:gd name="connsiteX3" fmla="*/ 0 w 7558640"/>
              <a:gd name="connsiteY3" fmla="*/ 3956303 h 3956303"/>
              <a:gd name="connsiteX4" fmla="*/ 0 w 7558640"/>
              <a:gd name="connsiteY4" fmla="*/ 1289304 h 395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8640" h="3956303">
                <a:moveTo>
                  <a:pt x="0" y="1289304"/>
                </a:moveTo>
                <a:lnTo>
                  <a:pt x="7549496" y="0"/>
                </a:lnTo>
                <a:lnTo>
                  <a:pt x="7558640" y="3956303"/>
                </a:lnTo>
                <a:lnTo>
                  <a:pt x="0" y="3956303"/>
                </a:lnTo>
                <a:lnTo>
                  <a:pt x="0" y="1289304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Microsoft Surface logo">
            <a:extLst>
              <a:ext uri="{FF2B5EF4-FFF2-40B4-BE49-F238E27FC236}">
                <a16:creationId xmlns:a16="http://schemas.microsoft.com/office/drawing/2014/main" id="{EDFDFFEB-DE43-AF3C-659C-6E7D2852CD4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24" y="147769"/>
            <a:ext cx="2111967" cy="6582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2C93306-8144-2E64-ED41-C1CAA2321C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0" y="694534"/>
            <a:ext cx="7069328" cy="461665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2400">
                <a:solidFill>
                  <a:srgbClr val="505050"/>
                </a:solidFill>
                <a:effectLst/>
                <a:latin typeface="Segoe UI Light" panose="020B0502040204020203" pitchFamily="34" charset="0"/>
              </a:rPr>
              <a:t>Microsoft Surface </a:t>
            </a:r>
            <a:r>
              <a:rPr lang="en-US" sz="2400">
                <a:solidFill>
                  <a:srgbClr val="505050"/>
                </a:solidFill>
                <a:latin typeface="Segoe UI Light" panose="020B0502040204020203" pitchFamily="34" charset="0"/>
              </a:rPr>
              <a:t>Studio 2+</a:t>
            </a:r>
            <a:endParaRPr lang="en-US" sz="2400">
              <a:solidFill>
                <a:srgbClr val="505050"/>
              </a:solidFill>
              <a:effectLst/>
              <a:latin typeface="Segoe UI Light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D3D659-7FE7-3A60-88D5-46D2D08142A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1" y="1563771"/>
            <a:ext cx="6944850" cy="8426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1500"/>
              </a:lnSpc>
            </a:pPr>
            <a:r>
              <a:rPr lang="en-US" sz="10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Bring attention-worthy design to your workspace and fluid collaboration to your team with Microsoft Surface Studio 2+. </a:t>
            </a:r>
            <a:br>
              <a:rPr lang="en-US" sz="10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10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A minimal footprint and exceptionally thin profile combine with brilliant color and blazing-fast graphics while an enhanced camera and dual Studio Mics take collaboration to the next level. Designed to draw attention, it may even spark a little envy.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6DD348-F074-95C7-0DCB-043DA4C0C26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0" y="1103559"/>
            <a:ext cx="7069328" cy="369332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>
                <a:solidFill>
                  <a:srgbClr val="505050"/>
                </a:solidFill>
                <a:effectLst/>
                <a:latin typeface="Segoe UI Light" panose="020B0502040204020203" pitchFamily="34" charset="0"/>
              </a:rPr>
              <a:t>Make a statement in form and function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AA29E2-D397-32F0-855F-A663797296F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0" y="2533239"/>
            <a:ext cx="7069328" cy="215444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800" b="1" spc="200">
                <a:solidFill>
                  <a:srgbClr val="0078D4"/>
                </a:solidFill>
                <a:effectLst/>
                <a:latin typeface="Segoe UI Semibold" panose="020B0502040204020203" pitchFamily="34" charset="0"/>
                <a:cs typeface="Segoe UI Semibold" panose="020B0502040204020203" pitchFamily="34" charset="0"/>
              </a:rPr>
              <a:t>BENEFITS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B8E3C4-D7C5-759F-107C-705642A4FB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43465" y="5333289"/>
            <a:ext cx="1316668" cy="3624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ts val="1060"/>
              </a:lnSpc>
            </a:pP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Front-facing camera with </a:t>
            </a:r>
            <a:b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1080p HD video</a:t>
            </a:r>
          </a:p>
        </p:txBody>
      </p:sp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3F5BEBCD-3A1A-B25D-4101-8264895FFA26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451910032"/>
              </p:ext>
            </p:extLst>
          </p:nvPr>
        </p:nvGraphicFramePr>
        <p:xfrm>
          <a:off x="363158" y="2859112"/>
          <a:ext cx="6837741" cy="1236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2043">
                  <a:extLst>
                    <a:ext uri="{9D8B030D-6E8A-4147-A177-3AD203B41FA5}">
                      <a16:colId xmlns:a16="http://schemas.microsoft.com/office/drawing/2014/main" val="1644014829"/>
                    </a:ext>
                  </a:extLst>
                </a:gridCol>
                <a:gridCol w="310806">
                  <a:extLst>
                    <a:ext uri="{9D8B030D-6E8A-4147-A177-3AD203B41FA5}">
                      <a16:colId xmlns:a16="http://schemas.microsoft.com/office/drawing/2014/main" val="1444953401"/>
                    </a:ext>
                  </a:extLst>
                </a:gridCol>
                <a:gridCol w="2072043">
                  <a:extLst>
                    <a:ext uri="{9D8B030D-6E8A-4147-A177-3AD203B41FA5}">
                      <a16:colId xmlns:a16="http://schemas.microsoft.com/office/drawing/2014/main" val="3756154389"/>
                    </a:ext>
                  </a:extLst>
                </a:gridCol>
                <a:gridCol w="310806">
                  <a:extLst>
                    <a:ext uri="{9D8B030D-6E8A-4147-A177-3AD203B41FA5}">
                      <a16:colId xmlns:a16="http://schemas.microsoft.com/office/drawing/2014/main" val="3387034134"/>
                    </a:ext>
                  </a:extLst>
                </a:gridCol>
                <a:gridCol w="2072043">
                  <a:extLst>
                    <a:ext uri="{9D8B030D-6E8A-4147-A177-3AD203B41FA5}">
                      <a16:colId xmlns:a16="http://schemas.microsoft.com/office/drawing/2014/main" val="428508752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Make meaningful connections on video calls with the best quality camera you can get on a Surface. Enjoy more accurate skin tones, superior color reproduction, and a crisp, high-resolution image even in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low-light conditions.</a:t>
                      </a:r>
                    </a:p>
                    <a:p>
                      <a:pPr rtl="0" fontAlgn="base"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IT can rest easy knowing even the most confidential data is safe. Secured-core PCs are the most secure Windows 11 devices for workers handling the most sensitive data. Maintain control of sensitive information with a removable hard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drive for data retention. </a:t>
                      </a:r>
                    </a:p>
                    <a:p>
                      <a:pPr marL="0" marR="0" lvl="0" indent="0" algn="l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Multitasking has never been mightier. Amplify productivity with a brilliant 28” PixelSense™ touchscreen display­—from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 13.5 million-pixel view of a 3D model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to viewing four apps on screen at the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same time.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842183"/>
                  </a:ext>
                </a:extLst>
              </a:tr>
            </a:tbl>
          </a:graphicData>
        </a:graphic>
      </p:graphicFrame>
      <p:pic>
        <p:nvPicPr>
          <p:cNvPr id="33" name="Picture 3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D9A4862-11D7-E630-4335-F1842ABE74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96" r="42545"/>
          <a:stretch/>
        </p:blipFill>
        <p:spPr>
          <a:xfrm>
            <a:off x="-14840" y="6348194"/>
            <a:ext cx="4334256" cy="3710206"/>
          </a:xfrm>
          <a:prstGeom prst="rect">
            <a:avLst/>
          </a:prstGeom>
        </p:spPr>
      </p:pic>
      <p:pic>
        <p:nvPicPr>
          <p:cNvPr id="35" name="Picture 34" descr="A picture containing text&#10;&#10;Description automatically generated">
            <a:extLst>
              <a:ext uri="{FF2B5EF4-FFF2-40B4-BE49-F238E27FC236}">
                <a16:creationId xmlns:a16="http://schemas.microsoft.com/office/drawing/2014/main" id="{ABFB6A21-597E-4E0D-26BE-20F08415A3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51" t="48485" b="11304"/>
          <a:stretch/>
        </p:blipFill>
        <p:spPr>
          <a:xfrm>
            <a:off x="4253484" y="5029200"/>
            <a:ext cx="3390900" cy="3925641"/>
          </a:xfrm>
          <a:prstGeom prst="rect">
            <a:avLst/>
          </a:prstGeom>
        </p:spPr>
      </p:pic>
      <p:pic>
        <p:nvPicPr>
          <p:cNvPr id="37" name="Picture 36" descr="A moon in the sky&#10;&#10;Description automatically generated with low confidence">
            <a:extLst>
              <a:ext uri="{FF2B5EF4-FFF2-40B4-BE49-F238E27FC236}">
                <a16:creationId xmlns:a16="http://schemas.microsoft.com/office/drawing/2014/main" id="{89AB0C07-CB8B-B396-BFC5-1172B58B30D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t="48485" r="67573" b="35122"/>
          <a:stretch/>
        </p:blipFill>
        <p:spPr>
          <a:xfrm>
            <a:off x="1417320" y="5029200"/>
            <a:ext cx="937458" cy="1600363"/>
          </a:xfrm>
          <a:prstGeom prst="rect">
            <a:avLst/>
          </a:prstGeom>
        </p:spPr>
      </p:pic>
      <p:pic>
        <p:nvPicPr>
          <p:cNvPr id="39" name="Picture 38" descr="A picture containing transport, aircraft&#10;&#10;Description automatically generated">
            <a:extLst>
              <a:ext uri="{FF2B5EF4-FFF2-40B4-BE49-F238E27FC236}">
                <a16:creationId xmlns:a16="http://schemas.microsoft.com/office/drawing/2014/main" id="{F7A5C82C-B56F-B619-3F47-4DE9DA22424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23" t="38414" r="30303" b="48920"/>
          <a:stretch/>
        </p:blipFill>
        <p:spPr>
          <a:xfrm>
            <a:off x="2438400" y="4046036"/>
            <a:ext cx="2819400" cy="123657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52C7CA4-E003-E1B1-7F33-9F03BFC28E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5880" y="4297080"/>
            <a:ext cx="1394168" cy="50347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1060"/>
              </a:lnSpc>
            </a:pP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Enjoy easy and </a:t>
            </a:r>
            <a:b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natural inking with the 28" </a:t>
            </a:r>
            <a:r>
              <a:rPr lang="en-US" sz="800" err="1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PixelSense</a:t>
            </a:r>
            <a:r>
              <a:rPr lang="en-US" sz="800" baseline="30000" err="1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TM</a:t>
            </a: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touchscreen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4A168D-0E11-D547-7A94-43240422DA1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13690" y="7505080"/>
            <a:ext cx="1237279" cy="50347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ts val="1060"/>
              </a:lnSpc>
            </a:pP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Strikingly large </a:t>
            </a:r>
            <a:b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28" PixelSense™ touchscreen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02731D-58E0-CA9C-BC8E-FCC2CE10E5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51960" y="8650465"/>
            <a:ext cx="1272141" cy="50347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ts val="1060"/>
              </a:lnSpc>
            </a:pP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Essential ports, </a:t>
            </a:r>
            <a:b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including USB-C with Thunderbolt™</a:t>
            </a:r>
            <a:r>
              <a:rPr lang="en-US" sz="800" baseline="300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1750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1E5EE6-A755-584F-A2D6-60EFEE0B313D}"/>
              </a:ext>
            </a:extLst>
          </p:cNvPr>
          <p:cNvSpPr/>
          <p:nvPr/>
        </p:nvSpPr>
        <p:spPr>
          <a:xfrm>
            <a:off x="0" y="8232648"/>
            <a:ext cx="7543800" cy="1825752"/>
          </a:xfrm>
          <a:custGeom>
            <a:avLst/>
            <a:gdLst>
              <a:gd name="connsiteX0" fmla="*/ 0 w 7543800"/>
              <a:gd name="connsiteY0" fmla="*/ 0 h 1295400"/>
              <a:gd name="connsiteX1" fmla="*/ 7543800 w 7543800"/>
              <a:gd name="connsiteY1" fmla="*/ 0 h 1295400"/>
              <a:gd name="connsiteX2" fmla="*/ 7543800 w 7543800"/>
              <a:gd name="connsiteY2" fmla="*/ 1295400 h 1295400"/>
              <a:gd name="connsiteX3" fmla="*/ 0 w 7543800"/>
              <a:gd name="connsiteY3" fmla="*/ 1295400 h 1295400"/>
              <a:gd name="connsiteX4" fmla="*/ 0 w 7543800"/>
              <a:gd name="connsiteY4" fmla="*/ 0 h 1295400"/>
              <a:gd name="connsiteX0" fmla="*/ 0 w 7543800"/>
              <a:gd name="connsiteY0" fmla="*/ 530352 h 1825752"/>
              <a:gd name="connsiteX1" fmla="*/ 7543800 w 7543800"/>
              <a:gd name="connsiteY1" fmla="*/ 0 h 1825752"/>
              <a:gd name="connsiteX2" fmla="*/ 7543800 w 7543800"/>
              <a:gd name="connsiteY2" fmla="*/ 1825752 h 1825752"/>
              <a:gd name="connsiteX3" fmla="*/ 0 w 7543800"/>
              <a:gd name="connsiteY3" fmla="*/ 1825752 h 1825752"/>
              <a:gd name="connsiteX4" fmla="*/ 0 w 7543800"/>
              <a:gd name="connsiteY4" fmla="*/ 530352 h 1825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43800" h="1825752">
                <a:moveTo>
                  <a:pt x="0" y="530352"/>
                </a:moveTo>
                <a:lnTo>
                  <a:pt x="7543800" y="0"/>
                </a:lnTo>
                <a:lnTo>
                  <a:pt x="7543800" y="1825752"/>
                </a:lnTo>
                <a:lnTo>
                  <a:pt x="0" y="1825752"/>
                </a:lnTo>
                <a:lnTo>
                  <a:pt x="0" y="530352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Microsoft Surface logo">
            <a:extLst>
              <a:ext uri="{FF2B5EF4-FFF2-40B4-BE49-F238E27FC236}">
                <a16:creationId xmlns:a16="http://schemas.microsoft.com/office/drawing/2014/main" id="{F99B3FD0-5239-BAD6-5490-8E651D6603E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24" y="147769"/>
            <a:ext cx="2111967" cy="6582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CE47C7-9743-6050-62B6-7B15696162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0" y="694534"/>
            <a:ext cx="7069328" cy="461665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2400">
                <a:solidFill>
                  <a:srgbClr val="505050"/>
                </a:solidFill>
                <a:effectLst/>
                <a:latin typeface="Segoe UI Light" panose="020B0502040204020203" pitchFamily="34" charset="0"/>
              </a:rPr>
              <a:t>Microsoft Surface </a:t>
            </a:r>
            <a:r>
              <a:rPr lang="en-US" sz="2400">
                <a:solidFill>
                  <a:srgbClr val="505050"/>
                </a:solidFill>
                <a:latin typeface="Segoe UI Light" panose="020B0502040204020203" pitchFamily="34" charset="0"/>
              </a:rPr>
              <a:t>Studio 2+</a:t>
            </a:r>
            <a:endParaRPr lang="en-US" sz="2400">
              <a:solidFill>
                <a:srgbClr val="505050"/>
              </a:solidFill>
              <a:effectLst/>
              <a:latin typeface="Segoe UI Light" panose="020B0502040204020203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D155ABC-FC6D-9F6B-5295-C8D8BA6A6E7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788722165"/>
              </p:ext>
            </p:extLst>
          </p:nvPr>
        </p:nvGraphicFramePr>
        <p:xfrm>
          <a:off x="349408" y="1352809"/>
          <a:ext cx="6858000" cy="58873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753">
                  <a:extLst>
                    <a:ext uri="{9D8B030D-6E8A-4147-A177-3AD203B41FA5}">
                      <a16:colId xmlns:a16="http://schemas.microsoft.com/office/drawing/2014/main" val="4181894924"/>
                    </a:ext>
                  </a:extLst>
                </a:gridCol>
                <a:gridCol w="219967">
                  <a:extLst>
                    <a:ext uri="{9D8B030D-6E8A-4147-A177-3AD203B41FA5}">
                      <a16:colId xmlns:a16="http://schemas.microsoft.com/office/drawing/2014/main" val="190449897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4014829"/>
                    </a:ext>
                  </a:extLst>
                </a:gridCol>
                <a:gridCol w="208857">
                  <a:extLst>
                    <a:ext uri="{9D8B030D-6E8A-4147-A177-3AD203B41FA5}">
                      <a16:colId xmlns:a16="http://schemas.microsoft.com/office/drawing/2014/main" val="1444953401"/>
                    </a:ext>
                  </a:extLst>
                </a:gridCol>
                <a:gridCol w="979863">
                  <a:extLst>
                    <a:ext uri="{9D8B030D-6E8A-4147-A177-3AD203B41FA5}">
                      <a16:colId xmlns:a16="http://schemas.microsoft.com/office/drawing/2014/main" val="375615438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38703413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285087522"/>
                    </a:ext>
                  </a:extLst>
                </a:gridCol>
              </a:tblGrid>
              <a:tr h="1367851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cap="none" baseline="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cs typeface="Segoe UI Semibold" panose="020B0502040204020203" pitchFamily="34" charset="0"/>
                        </a:rPr>
                        <a:t>SIZE AND </a:t>
                      </a:r>
                      <a:br>
                        <a:rPr lang="en-US" sz="800" b="1" i="0" cap="none" baseline="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cap="none" baseline="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cs typeface="Segoe UI Semibold" panose="020B0502040204020203" pitchFamily="34" charset="0"/>
                        </a:rPr>
                        <a:t>WEIGHT</a:t>
                      </a: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Base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Length: 9.8 inch (250mm)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Width: 8.7 inch (220mm)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Thickness: 1.2 inch (31.45mm)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Display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Length: 25.1 inch (637.35mm)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Width: 0.5 inch (12.5mm)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Height: 17.3 inch (438.90 mm)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Weight: 21lbs max (9.56kg max)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SERVICEABILITY</a:t>
                      </a:r>
                      <a:r>
                        <a:rPr lang="en-US" sz="800" b="1" i="0" kern="1200" baseline="300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8</a:t>
                      </a: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 marL="0" marR="0" lvl="0" indent="0" algn="r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Replaceable components include: 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Display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Motherboard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Thermals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PSU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Feet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C-cover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hinge cover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SSD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84218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649832"/>
                  </a:ext>
                </a:extLst>
              </a:tr>
              <a:tr h="1090160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KEYBOARD </a:t>
                      </a:r>
                      <a:b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LAYOUT</a:t>
                      </a: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Activation: Moving keys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Layout: QWERTY, full row of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function keys (F1 – F12)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Windows key and dedicated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buttons for media controls,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screen brightness 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PORTS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3 x USB-C® with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USB 4.0/Thunderbolt™ 4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Native external display support: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Up to three 4K UHD @60Hz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2 x USB-A 3.1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3.5 mm headphone jack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 Gigabit Ethernet port 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178609"/>
                  </a:ext>
                </a:extLst>
              </a:tr>
              <a:tr h="257089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152456"/>
                  </a:ext>
                </a:extLst>
              </a:tr>
              <a:tr h="441149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EXTERIOR</a:t>
                      </a:r>
                    </a:p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Physical buttons: Volume, Power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Zero Gravity Hinge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PROCESSOR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11th Gen Intel® Core™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i7-11370H Processor 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08261"/>
                  </a:ext>
                </a:extLst>
              </a:tr>
              <a:tr h="257089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9493733"/>
                  </a:ext>
                </a:extLst>
              </a:tr>
              <a:tr h="534780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CAMERAS</a:t>
                      </a:r>
                    </a:p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Front Facing Windows Hello face authentication camera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1080p Full HD front facing camera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 ENERGY USAGE </a:t>
                      </a:r>
                      <a:b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(JAPAN ONLY)  </a:t>
                      </a:r>
                    </a:p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Studio 2+ </a:t>
                      </a:r>
                      <a:r>
                        <a:rPr lang="ja-JP" alt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構成：</a:t>
                      </a:r>
                      <a:r>
                        <a:rPr lang="en-US" altLang="ja-JP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14</a:t>
                      </a:r>
                      <a:r>
                        <a:rPr lang="ja-JP" alt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区分 </a:t>
                      </a:r>
                      <a:br>
                        <a:rPr lang="en-US" altLang="ja-JP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altLang="ja-JP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108.3</a:t>
                      </a: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kWh/</a:t>
                      </a:r>
                      <a:r>
                        <a:rPr lang="ja-JP" alt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年</a:t>
                      </a:r>
                      <a:r>
                        <a:rPr lang="en-US" altLang="ja-JP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(</a:t>
                      </a: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AAA)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115625"/>
                  </a:ext>
                </a:extLst>
              </a:tr>
              <a:tr h="257089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404372"/>
                  </a:ext>
                </a:extLst>
              </a:tr>
              <a:tr h="951315"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SOFTWARE</a:t>
                      </a:r>
                    </a:p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Windows 11 Pro  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Preloaded Microsoft 365 Apps</a:t>
                      </a:r>
                      <a:r>
                        <a:rPr lang="en-US" sz="800" b="0" i="0" kern="1200" baseline="300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5</a:t>
                      </a: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   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Microsoft 365 Business Standard,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Microsoft 365 Business Premium,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or Microsoft 365 Apps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30-day trial</a:t>
                      </a:r>
                      <a:r>
                        <a:rPr lang="en-US" sz="800" b="0" i="0" kern="1200" baseline="300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6 </a:t>
                      </a: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SECURITY</a:t>
                      </a:r>
                    </a:p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TPM 2.0 chip for enterprise-grade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security and BitLocker support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Enterprise-grade protection with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Windows Hello face sign-in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Windows 11 Secured-core PC 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456430"/>
                  </a:ext>
                </a:extLst>
              </a:tr>
              <a:tr h="257089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1593206"/>
                  </a:ext>
                </a:extLst>
              </a:tr>
            </a:tbl>
          </a:graphicData>
        </a:graphic>
      </p:graphicFrame>
      <p:pic>
        <p:nvPicPr>
          <p:cNvPr id="21" name="Picture 20" descr="Logo&#10;&#10;Description automatically generated with medium confidence">
            <a:extLst>
              <a:ext uri="{FF2B5EF4-FFF2-40B4-BE49-F238E27FC236}">
                <a16:creationId xmlns:a16="http://schemas.microsoft.com/office/drawing/2014/main" id="{B7979FC2-6CA1-74AD-2365-C3046029A45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099" r="35859" b="2204"/>
          <a:stretch/>
        </p:blipFill>
        <p:spPr>
          <a:xfrm>
            <a:off x="0" y="8135470"/>
            <a:ext cx="4838700" cy="1922929"/>
          </a:xfrm>
          <a:prstGeom prst="rect">
            <a:avLst/>
          </a:prstGeom>
        </p:spPr>
      </p:pic>
      <p:pic>
        <p:nvPicPr>
          <p:cNvPr id="23" name="Picture 22" descr="A picture containing night sky&#10;&#10;Description automatically generated">
            <a:extLst>
              <a:ext uri="{FF2B5EF4-FFF2-40B4-BE49-F238E27FC236}">
                <a16:creationId xmlns:a16="http://schemas.microsoft.com/office/drawing/2014/main" id="{9D6B8D2B-39E3-B9EB-976D-3B4B46FBB14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51" t="79201" r="21212" b="6060"/>
          <a:stretch/>
        </p:blipFill>
        <p:spPr>
          <a:xfrm>
            <a:off x="4152900" y="8157955"/>
            <a:ext cx="1790700" cy="143883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41AC59CD-3D7B-35F6-D042-C7BD979DD3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34985" y="8550476"/>
            <a:ext cx="1628685" cy="6445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ts val="1060"/>
              </a:lnSpc>
            </a:pPr>
            <a:r>
              <a:rPr lang="en-US" sz="8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Weightlessly lower and raise display with an exceptionally thin profile screen and Zero Gravity Hinge</a:t>
            </a:r>
          </a:p>
        </p:txBody>
      </p:sp>
    </p:spTree>
    <p:extLst>
      <p:ext uri="{BB962C8B-B14F-4D97-AF65-F5344CB8AC3E}">
        <p14:creationId xmlns:p14="http://schemas.microsoft.com/office/powerpoint/2010/main" val="2537296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crosoft Surface logo">
            <a:extLst>
              <a:ext uri="{FF2B5EF4-FFF2-40B4-BE49-F238E27FC236}">
                <a16:creationId xmlns:a16="http://schemas.microsoft.com/office/drawing/2014/main" id="{F99B3FD0-5239-BAD6-5490-8E651D6603E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24" y="147769"/>
            <a:ext cx="2111967" cy="6582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CE47C7-9743-6050-62B6-7B15696162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0" y="694534"/>
            <a:ext cx="7069328" cy="461665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2400">
                <a:solidFill>
                  <a:srgbClr val="505050"/>
                </a:solidFill>
                <a:effectLst/>
                <a:latin typeface="Segoe UI Light" panose="020B0502040204020203" pitchFamily="34" charset="0"/>
              </a:rPr>
              <a:t>Microsoft Surface </a:t>
            </a:r>
            <a:r>
              <a:rPr lang="en-US" sz="2400">
                <a:solidFill>
                  <a:srgbClr val="505050"/>
                </a:solidFill>
                <a:latin typeface="Segoe UI Light" panose="020B0502040204020203" pitchFamily="34" charset="0"/>
              </a:rPr>
              <a:t>Studio 2+</a:t>
            </a:r>
            <a:endParaRPr lang="en-US" sz="2400">
              <a:solidFill>
                <a:srgbClr val="505050"/>
              </a:solidFill>
              <a:effectLst/>
              <a:latin typeface="Segoe UI Light" panose="020B0502040204020203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D155ABC-FC6D-9F6B-5295-C8D8BA6A6E7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112204715"/>
              </p:ext>
            </p:extLst>
          </p:nvPr>
        </p:nvGraphicFramePr>
        <p:xfrm>
          <a:off x="349408" y="1352809"/>
          <a:ext cx="6858000" cy="61307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418189492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190449897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401482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14449534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5615438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38703413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28508752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DISPLAY</a:t>
                      </a:r>
                    </a:p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Screen: 28” PixelSense™ Display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Touch: 10-point multi-touch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Aspect Ratio: 3:2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Resolution: 4500 x 3000 (192 PPI) 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Color profile: sRGB and Vivid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Individually color-calibrated display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 billion colors and better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gradients with Auto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Color Management   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Contrast ratio 1200:1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Dolby Vision® support</a:t>
                      </a:r>
                      <a:r>
                        <a:rPr lang="en-US" sz="800" b="0" i="0" kern="1200" baseline="300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2</a:t>
                      </a: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Gorilla® Glass 3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Brightness: 500 nits (typical),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12 nits (minimum) </a:t>
                      </a:r>
                    </a:p>
                    <a:p>
                      <a:pPr rtl="0" fontAlgn="base"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WHAT’S IN </a:t>
                      </a:r>
                      <a:b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THE BOX</a:t>
                      </a:r>
                    </a:p>
                    <a:p>
                      <a:pPr marL="0" marR="0" lvl="0" indent="0" algn="r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1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Studio 2+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Pen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Keyboard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Mouse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Power cord with grip-release cable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Quick Start Guide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Safety and warranty guide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2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Studio 2+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Power cord with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grip-release cable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Quick Start Guide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Safety and warranty guide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84218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64983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SUSTAINABILITY</a:t>
                      </a:r>
                      <a:r>
                        <a:rPr lang="en-US" sz="800" b="1" i="0" kern="1200" baseline="300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7</a:t>
                      </a:r>
                    </a:p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Meets ENERGY STAR®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requirements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1" i="0" u="sng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Sustainable Products &amp; </a:t>
                      </a:r>
                      <a:br>
                        <a:rPr lang="en-US" sz="800" b="1" i="0" u="sng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</a:br>
                      <a:r>
                        <a:rPr lang="en-US" sz="800" b="1" i="0" u="sng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Solutions | Microsoft CSR</a:t>
                      </a: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KEYBOARD </a:t>
                      </a:r>
                      <a:b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LAYOUT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Activation: Moving keys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Layout: QWERTY, full row of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function keys (F1 – F12)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Windows key and dedicated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buttons for media controls,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screen brightness 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178609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05046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GRAPHICS </a:t>
                      </a:r>
                    </a:p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NVIDIA® GeForce RTX™ 3060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Laptop GPU with 6GB GDDR6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GPU memory  </a:t>
                      </a:r>
                    </a:p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MEMORY AND</a:t>
                      </a:r>
                      <a:b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STORAGE</a:t>
                      </a:r>
                      <a:r>
                        <a:rPr lang="en-US" sz="800" b="1" i="0" kern="1200" baseline="300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1</a:t>
                      </a: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1TB solid-state drive (SSD)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17372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464033"/>
                  </a:ext>
                </a:extLst>
              </a:tr>
              <a:tr h="697567"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AUDIO</a:t>
                      </a: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Dual far-field Studio Mics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Stereo 2.1 speakers with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Dolby® Atmos®</a:t>
                      </a:r>
                      <a:r>
                        <a:rPr lang="en-US" sz="800" b="0" i="0" kern="1200" baseline="300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3</a:t>
                      </a: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NETWORK AND </a:t>
                      </a:r>
                      <a:b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CONNECTIVITY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Wi-Fi 6: 802.11ax compatible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Bluetooth® Wireless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5.1 technology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85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50131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WARRANTY</a:t>
                      </a:r>
                      <a:endParaRPr lang="en-US" sz="800" b="1" i="0" cap="none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cs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1-year limited hardware warranty</a:t>
                      </a:r>
                      <a:r>
                        <a:rPr lang="en-US" sz="800" b="0" i="0" kern="1200" baseline="300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9</a:t>
                      </a: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 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 </a:t>
                      </a: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4380" rtl="0" eaLnBrk="1" fontAlgn="auto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1613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48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crosoft Surface logo">
            <a:extLst>
              <a:ext uri="{FF2B5EF4-FFF2-40B4-BE49-F238E27FC236}">
                <a16:creationId xmlns:a16="http://schemas.microsoft.com/office/drawing/2014/main" id="{F99B3FD0-5239-BAD6-5490-8E651D6603E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24" y="147769"/>
            <a:ext cx="2111967" cy="6582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CE47C7-9743-6050-62B6-7B15696162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0" y="694534"/>
            <a:ext cx="7069328" cy="461665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2400">
                <a:solidFill>
                  <a:srgbClr val="505050"/>
                </a:solidFill>
                <a:effectLst/>
                <a:latin typeface="Segoe UI Light" panose="020B0502040204020203" pitchFamily="34" charset="0"/>
              </a:rPr>
              <a:t>Microsoft Surface </a:t>
            </a:r>
            <a:r>
              <a:rPr lang="en-US" sz="2400">
                <a:solidFill>
                  <a:srgbClr val="505050"/>
                </a:solidFill>
                <a:latin typeface="Segoe UI Light" panose="020B0502040204020203" pitchFamily="34" charset="0"/>
              </a:rPr>
              <a:t>Studio 2+</a:t>
            </a:r>
            <a:endParaRPr lang="en-US" sz="2400">
              <a:solidFill>
                <a:srgbClr val="505050"/>
              </a:solidFill>
              <a:effectLst/>
              <a:latin typeface="Segoe UI Light" panose="020B0502040204020203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D155ABC-FC6D-9F6B-5295-C8D8BA6A6E7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4100303312"/>
              </p:ext>
            </p:extLst>
          </p:nvPr>
        </p:nvGraphicFramePr>
        <p:xfrm>
          <a:off x="349408" y="1352809"/>
          <a:ext cx="6858000" cy="4449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753">
                  <a:extLst>
                    <a:ext uri="{9D8B030D-6E8A-4147-A177-3AD203B41FA5}">
                      <a16:colId xmlns:a16="http://schemas.microsoft.com/office/drawing/2014/main" val="4181894924"/>
                    </a:ext>
                  </a:extLst>
                </a:gridCol>
                <a:gridCol w="219967">
                  <a:extLst>
                    <a:ext uri="{9D8B030D-6E8A-4147-A177-3AD203B41FA5}">
                      <a16:colId xmlns:a16="http://schemas.microsoft.com/office/drawing/2014/main" val="190449897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401482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14449534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5615438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38703413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285087522"/>
                    </a:ext>
                  </a:extLst>
                </a:gridCol>
              </a:tblGrid>
              <a:tr h="557061"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ACCESSIBILITY </a:t>
                      </a: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cap="all" baseline="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</a:endParaRPr>
                    </a:p>
                  </a:txBody>
                  <a:tcPr marL="40005" marR="38100" marT="38100" marB="400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1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Compatible with Surface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Adaptive Kit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Compatible with Surface Delray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Include Windows Accessibility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Feature – Learn More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/>
                        </a:rPr>
                        <a:t>Accessibility Features | Microsoft</a:t>
                      </a:r>
                      <a:b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/>
                        </a:rPr>
                        <a:t>Accessibility</a:t>
                      </a:r>
                      <a:endParaRPr lang="en-US" sz="800" b="1" i="0" kern="1200">
                        <a:solidFill>
                          <a:srgbClr val="505050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Discover more Microsoft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Accessible Devices &amp; Products –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  <a:t>Accessible Devices &amp; Products </a:t>
                      </a:r>
                      <a:b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  <a:t>for PC &amp; Gaming | Assistive Tech</a:t>
                      </a:r>
                      <a:b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  <a:t>Accessories - Microsoft Store</a:t>
                      </a:r>
                      <a:br>
                        <a:rPr lang="en-US" sz="800" b="0" i="0" u="sng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br>
                        <a:rPr lang="en-US" sz="800" b="0" i="0" u="sng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2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Compatible with Surface Delray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Include Windows Accessibility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Feature – Learn More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/>
                        </a:rPr>
                        <a:t>Accessibility Features | Microsoft Accessibility</a:t>
                      </a:r>
                      <a:r>
                        <a:rPr lang="en-US" sz="800" b="1" i="0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3"/>
                        </a:rPr>
                        <a:t> </a:t>
                      </a:r>
                      <a:endParaRPr lang="en-US" sz="800" b="1" i="0" kern="1200">
                        <a:solidFill>
                          <a:srgbClr val="505050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Discover more Microsoft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Accessible Devices &amp; Products -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  <a:t>Accessible Devices &amp; Products </a:t>
                      </a:r>
                      <a:b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  <a:t>for PC &amp; Gaming | Assistive Tech </a:t>
                      </a:r>
                      <a:b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</a:br>
                      <a:r>
                        <a:rPr lang="en-US" sz="800" b="1" i="0" u="sng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  <a:t>Accessories - Microsoft Store</a:t>
                      </a:r>
                      <a:r>
                        <a:rPr lang="en-US" sz="800" b="1" i="0" kern="1200">
                          <a:solidFill>
                            <a:srgbClr val="505050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  <a:hlinkClick r:id="rId4"/>
                        </a:rPr>
                        <a:t> </a:t>
                      </a:r>
                      <a:endParaRPr lang="en-US" sz="800" b="1" i="0" kern="1200">
                        <a:solidFill>
                          <a:srgbClr val="505050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/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60"/>
                        </a:lnSpc>
                      </a:pP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PEN AND ACCESSORIES </a:t>
                      </a:r>
                      <a:b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</a:br>
                      <a:r>
                        <a:rPr lang="en-US" sz="800" b="1" i="0" kern="12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COMPATIBILITY</a:t>
                      </a:r>
                      <a:r>
                        <a:rPr lang="en-US" sz="800" b="1" i="0" kern="1200" baseline="30000">
                          <a:solidFill>
                            <a:srgbClr val="0078D4"/>
                          </a:solidFill>
                          <a:effectLst/>
                          <a:latin typeface="Segoe UI Semibold" panose="020B0502040204020203" pitchFamily="34" charset="0"/>
                          <a:ea typeface="+mn-ea"/>
                          <a:cs typeface="Segoe UI Semibold" panose="020B0502040204020203" pitchFamily="34" charset="0"/>
                        </a:rPr>
                        <a:t> </a:t>
                      </a: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  <a:p>
                      <a:pPr marL="0" marR="0" lvl="0" indent="0" algn="r" defTabSz="1005840" rtl="0" eaLnBrk="1" fontAlgn="base" latinLnBrk="0" hangingPunct="1">
                        <a:lnSpc>
                          <a:spcPts val="10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kern="1200">
                        <a:solidFill>
                          <a:srgbClr val="0078D4"/>
                        </a:solidFill>
                        <a:effectLst/>
                        <a:latin typeface="Segoe UI Semibold" panose="020B0502040204020203" pitchFamily="34" charset="0"/>
                        <a:ea typeface="+mn-ea"/>
                        <a:cs typeface="Segoe UI Semibold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Pen Support: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1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Designed for Surface Pen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Integrated magnetic storage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with Surface Pen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Supports Microsoft Pen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Protocol (MPP)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2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Designed for Surface Pen</a:t>
                      </a:r>
                      <a:r>
                        <a:rPr lang="en-US" sz="800" b="0" i="0" kern="1200" baseline="300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4</a:t>
                      </a: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Integrated magnetic storage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with Surface Pen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Supports Microsoft Pen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Protocol (MPP)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Accessories Support: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1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Compatible with Surface Dial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on-screen interaction.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In-box accessories come pre-paired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SKU 2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Compatible with Surface Dial </a:t>
                      </a:r>
                      <a:b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</a:b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on-screen interaction. 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Pen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Keyboard 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lang="en-US" sz="800" b="0" i="0" kern="1200">
                          <a:solidFill>
                            <a:srgbClr val="50505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Surface Mouse</a:t>
                      </a:r>
                    </a:p>
                    <a:p>
                      <a:pPr>
                        <a:lnSpc>
                          <a:spcPts val="1060"/>
                        </a:lnSpc>
                      </a:pPr>
                      <a:endParaRPr lang="en-US" sz="800" b="0" i="0" kern="1200">
                        <a:solidFill>
                          <a:srgbClr val="50505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0" marR="108000" marT="65455" marB="6545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84218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A5AA2DE-7641-4660-41A6-7BA7F3851F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51" y="8179548"/>
            <a:ext cx="6471753" cy="1618392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>
              <a:lnSpc>
                <a:spcPts val="720"/>
              </a:lnSpc>
            </a:pPr>
            <a:r>
              <a:rPr lang="en-US" sz="600" b="1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Disclaimers </a:t>
            </a:r>
            <a:endParaRPr lang="en-US" sz="600">
              <a:solidFill>
                <a:srgbClr val="505050"/>
              </a:solidFill>
              <a:effectLst/>
              <a:latin typeface="Segoe UI" panose="020B0502040204020203" pitchFamily="34" charset="0"/>
            </a:endParaRP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 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1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System software uses significant storage space. Available storage is subject to change based on system software updates and apps usage. </a:t>
            </a:r>
            <a:b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1 GB = 1 billion bytes. 1 TB = 1,000 GB. See </a:t>
            </a:r>
            <a:r>
              <a:rPr lang="en-US" sz="600" b="1" u="sng">
                <a:solidFill>
                  <a:srgbClr val="0078D4"/>
                </a:solidFill>
                <a:effectLst/>
                <a:latin typeface="Segoe UI" panose="020B05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Surface.com/Storage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for more details.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2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Requires Dolby Vision® encoded content and video.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3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Requires Dolby Atmos® encoded content and audio.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4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Sold separately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5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Requires license or subscription (sold separately) to activate and use.  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6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Activation required. If your device is managed by your organization’s IT department, contact your IT administrator for activation. If you activate your trial outside </a:t>
            </a:r>
            <a:b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your organization, after 30 days, you will be charged the applicable monthly or annual subscription fee. Credit card required. Cancel any time to stop future charges. </a:t>
            </a:r>
            <a:b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See </a:t>
            </a:r>
            <a:r>
              <a:rPr lang="en-US" sz="600" b="1" u="sng">
                <a:solidFill>
                  <a:srgbClr val="0563C1"/>
                </a:solidFill>
                <a:effectLst/>
                <a:latin typeface="Segoe UI" panose="020B0502040204020203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-US" sz="600" b="1" u="sng" err="1">
                <a:solidFill>
                  <a:srgbClr val="0563C1"/>
                </a:solidFill>
                <a:effectLst/>
                <a:latin typeface="Segoe UI" panose="020B0502040204020203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aka.ms</a:t>
            </a:r>
            <a:r>
              <a:rPr lang="en-US" sz="600" b="1" u="sng">
                <a:solidFill>
                  <a:srgbClr val="0078D4"/>
                </a:solidFill>
                <a:effectLst/>
                <a:latin typeface="Segoe UI" panose="020B0502040204020203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/m365businesstrialinfo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. (Japan versions are pre-installed. Not a trial. Need to call it out in OS.)   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7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Download the full Eco profile see – </a:t>
            </a:r>
            <a:r>
              <a:rPr lang="en-US" sz="600" b="1" u="sng">
                <a:solidFill>
                  <a:srgbClr val="0078D4"/>
                </a:solidFill>
                <a:effectLst/>
                <a:latin typeface="Segoe UI" panose="020B0502040204020203" pitchFamily="34" charset="0"/>
              </a:rPr>
              <a:t>https://</a:t>
            </a:r>
            <a:r>
              <a:rPr lang="en-US" sz="600" b="1" u="sng" err="1">
                <a:solidFill>
                  <a:srgbClr val="0078D4"/>
                </a:solidFill>
                <a:effectLst/>
                <a:latin typeface="Segoe UI" panose="020B0502040204020203" pitchFamily="34" charset="0"/>
              </a:rPr>
              <a:t>aka.ms</a:t>
            </a:r>
            <a:r>
              <a:rPr lang="en-US" sz="600" b="1" u="sng">
                <a:solidFill>
                  <a:srgbClr val="0078D4"/>
                </a:solidFill>
                <a:effectLst/>
                <a:latin typeface="Segoe UI" panose="020B0502040204020203" pitchFamily="34" charset="0"/>
              </a:rPr>
              <a:t>/</a:t>
            </a:r>
            <a:r>
              <a:rPr lang="en-US" sz="600" b="1" u="sng" err="1">
                <a:solidFill>
                  <a:srgbClr val="0078D4"/>
                </a:solidFill>
                <a:effectLst/>
                <a:latin typeface="Segoe UI" panose="020B0502040204020203" pitchFamily="34" charset="0"/>
              </a:rPr>
              <a:t>ProX_EcoProfile</a:t>
            </a:r>
            <a:endParaRPr lang="en-US" sz="600">
              <a:solidFill>
                <a:srgbClr val="505050"/>
              </a:solidFill>
              <a:effectLst/>
              <a:latin typeface="Segoe UI" panose="020B0502040204020203" pitchFamily="34" charset="0"/>
            </a:endParaRP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8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Customer Replaceable Units (CRUs) are components available for purchase through your Surface Commercial Authorized Device Reseller. Components can be </a:t>
            </a:r>
            <a:b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replaced on-site by a skilled technician following Microsoft’s Service Guide. Opening and/or repairing your device can present electric shock, fire and personal injury </a:t>
            </a:r>
            <a:b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risks and other hazards. Use caution if undertaking do-it-yourself repairs. Device damage caused during repair will not be covered under Microsoft’s Hardware Warranty </a:t>
            </a:r>
            <a:b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</a:b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or protection plans. Components will be available shortly after initial launch; timing of availability varies by component and market.   </a:t>
            </a:r>
          </a:p>
          <a:p>
            <a:pPr>
              <a:lnSpc>
                <a:spcPts val="720"/>
              </a:lnSpc>
            </a:pPr>
            <a:r>
              <a:rPr lang="en-US" sz="600">
                <a:solidFill>
                  <a:srgbClr val="505050"/>
                </a:solidFill>
                <a:latin typeface="Segoe UI" panose="020B0502040204020203" pitchFamily="34" charset="0"/>
              </a:rPr>
              <a:t>9</a:t>
            </a:r>
            <a:r>
              <a:rPr lang="en-US" sz="600">
                <a:solidFill>
                  <a:srgbClr val="505050"/>
                </a:solidFill>
                <a:effectLst/>
                <a:latin typeface="Segoe UI" panose="020B0502040204020203" pitchFamily="34" charset="0"/>
              </a:rPr>
              <a:t> Microsoft’s Limited Warranty is in addition to your consumer law rights.   </a:t>
            </a:r>
          </a:p>
        </p:txBody>
      </p:sp>
    </p:spTree>
    <p:extLst>
      <p:ext uri="{BB962C8B-B14F-4D97-AF65-F5344CB8AC3E}">
        <p14:creationId xmlns:p14="http://schemas.microsoft.com/office/powerpoint/2010/main" val="3319375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3A11EBC883A04780F20A57D7B03FB4" ma:contentTypeVersion="18" ma:contentTypeDescription="Create a new document." ma:contentTypeScope="" ma:versionID="ef131b253355b8ba30c688bf7a4be411">
  <xsd:schema xmlns:xsd="http://www.w3.org/2001/XMLSchema" xmlns:xs="http://www.w3.org/2001/XMLSchema" xmlns:p="http://schemas.microsoft.com/office/2006/metadata/properties" xmlns:ns1="http://schemas.microsoft.com/sharepoint/v3" xmlns:ns2="a41d4afa-e03f-42b1-ac3a-54861a9e82fa" xmlns:ns3="11e31a66-3d01-4b8f-b89a-1e61ecdea2d2" xmlns:ns4="230e9df3-be65-4c73-a93b-d1236ebd677e" targetNamespace="http://schemas.microsoft.com/office/2006/metadata/properties" ma:root="true" ma:fieldsID="2e8297afd3ab44067fc71ca216957fbc" ns1:_="" ns2:_="" ns3:_="" ns4:_="">
    <xsd:import namespace="http://schemas.microsoft.com/sharepoint/v3"/>
    <xsd:import namespace="a41d4afa-e03f-42b1-ac3a-54861a9e82fa"/>
    <xsd:import namespace="11e31a66-3d01-4b8f-b89a-1e61ecdea2d2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d4afa-e03f-42b1-ac3a-54861a9e82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e31a66-3d01-4b8f-b89a-1e61ecdea2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bd3e80c6-30f0-4f46-97ff-8c3c7bafd514}" ma:internalName="TaxCatchAll" ma:showField="CatchAllData" ma:web="11e31a66-3d01-4b8f-b89a-1e61ecdea2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a41d4afa-e03f-42b1-ac3a-54861a9e82fa">
      <Terms xmlns="http://schemas.microsoft.com/office/infopath/2007/PartnerControls"/>
    </lcf76f155ced4ddcb4097134ff3c332f>
    <_ip_UnifiedCompliancePolicyProperties xmlns="http://schemas.microsoft.com/sharepoint/v3" xsi:nil="true"/>
    <TaxCatchAll xmlns="230e9df3-be65-4c73-a93b-d1236ebd677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54D567-5243-4832-B464-8AC9931651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41d4afa-e03f-42b1-ac3a-54861a9e82fa"/>
    <ds:schemaRef ds:uri="11e31a66-3d01-4b8f-b89a-1e61ecdea2d2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8E533E-3FFE-4F3F-A2D6-01B14CF60FD7}">
  <ds:schemaRefs>
    <ds:schemaRef ds:uri="7ba68325-b5da-49e6-9d3c-15838e61007b"/>
    <ds:schemaRef ds:uri="http://purl.org/dc/dcmitype/"/>
    <ds:schemaRef ds:uri="11e31a66-3d01-4b8f-b89a-1e61ecdea2d2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sharepoint/v3"/>
    <ds:schemaRef ds:uri="a41d4afa-e03f-42b1-ac3a-54861a9e82fa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7702996E-CD92-46DD-93F1-F5DC0EF7572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7b9f8f9-3cae-48b6-8b79-2f3f184fa0ea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1260</Words>
  <Application>Microsoft Office PowerPoint</Application>
  <PresentationFormat>Custom</PresentationFormat>
  <Paragraphs>132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SRA_One-Pager</dc:title>
  <dc:creator>Claudia Chan</dc:creator>
  <cp:lastModifiedBy>Jonna Bell</cp:lastModifiedBy>
  <cp:revision>2</cp:revision>
  <dcterms:created xsi:type="dcterms:W3CDTF">2021-03-08T01:36:41Z</dcterms:created>
  <dcterms:modified xsi:type="dcterms:W3CDTF">2022-10-10T20:27:44Z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0x010100383A11EBC883A04780F20A57D7B03FB4</vt:lpwstr>
  </property>
  <property fmtid="{D5CDD505-2E9C-101B-9397-08002B2CF9AE}" pid="3" name="MediaServiceImageTags">
    <vt:lpwstr/>
  </property>
</Properties>
</file>